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57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75" r:id="rId16"/>
    <p:sldId id="269" r:id="rId17"/>
    <p:sldId id="270" r:id="rId18"/>
    <p:sldId id="271" r:id="rId19"/>
    <p:sldId id="273" r:id="rId20"/>
    <p:sldId id="27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4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80"/>
    <p:restoredTop sz="86414"/>
  </p:normalViewPr>
  <p:slideViewPr>
    <p:cSldViewPr snapToGrid="0" snapToObjects="1">
      <p:cViewPr>
        <p:scale>
          <a:sx n="100" d="100"/>
          <a:sy n="100" d="100"/>
        </p:scale>
        <p:origin x="3776" y="17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1103D-5E4D-5548-95BA-CAA8AA3DCB28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2BBD5CD-6FC8-134E-98BD-1EEAC9E36088}">
      <dgm:prSet phldrT="[Texte]"/>
      <dgm:spPr/>
      <dgm:t>
        <a:bodyPr/>
        <a:lstStyle/>
        <a:p>
          <a:r>
            <a:rPr lang="fr-FR" dirty="0" smtClean="0"/>
            <a:t>Fédérer</a:t>
          </a:r>
          <a:endParaRPr lang="fr-FR" dirty="0"/>
        </a:p>
      </dgm:t>
    </dgm:pt>
    <dgm:pt modelId="{5E097DAF-E8EE-8543-A843-190E7B6929AE}" type="parTrans" cxnId="{770E45A3-B089-3C4C-B76E-592B0A333E55}">
      <dgm:prSet/>
      <dgm:spPr/>
      <dgm:t>
        <a:bodyPr/>
        <a:lstStyle/>
        <a:p>
          <a:endParaRPr lang="fr-FR"/>
        </a:p>
      </dgm:t>
    </dgm:pt>
    <dgm:pt modelId="{494155D8-3EF2-BC4B-A705-FAB49B5D604A}" type="sibTrans" cxnId="{770E45A3-B089-3C4C-B76E-592B0A333E55}">
      <dgm:prSet/>
      <dgm:spPr/>
      <dgm:t>
        <a:bodyPr/>
        <a:lstStyle/>
        <a:p>
          <a:endParaRPr lang="fr-FR"/>
        </a:p>
      </dgm:t>
    </dgm:pt>
    <dgm:pt modelId="{AAFD7CEF-4E23-8845-93E6-D584DFFEE9DF}">
      <dgm:prSet phldrT="[Texte]"/>
      <dgm:spPr/>
      <dgm:t>
        <a:bodyPr/>
        <a:lstStyle/>
        <a:p>
          <a:r>
            <a:rPr lang="fr-FR" dirty="0" smtClean="0"/>
            <a:t>Former</a:t>
          </a:r>
          <a:endParaRPr lang="fr-FR" dirty="0"/>
        </a:p>
      </dgm:t>
    </dgm:pt>
    <dgm:pt modelId="{CBEDBDCC-E633-B645-99CD-00464D19B3F6}" type="parTrans" cxnId="{601B0A2B-5409-174B-803E-03DB5DB54ECD}">
      <dgm:prSet/>
      <dgm:spPr/>
      <dgm:t>
        <a:bodyPr/>
        <a:lstStyle/>
        <a:p>
          <a:endParaRPr lang="fr-FR"/>
        </a:p>
      </dgm:t>
    </dgm:pt>
    <dgm:pt modelId="{07435B0B-6A86-DD47-B1B2-4E068611220C}" type="sibTrans" cxnId="{601B0A2B-5409-174B-803E-03DB5DB54ECD}">
      <dgm:prSet/>
      <dgm:spPr/>
      <dgm:t>
        <a:bodyPr/>
        <a:lstStyle/>
        <a:p>
          <a:endParaRPr lang="fr-FR"/>
        </a:p>
      </dgm:t>
    </dgm:pt>
    <dgm:pt modelId="{7D0D146B-3260-E849-9D93-0A8EEB013842}">
      <dgm:prSet phldrT="[Texte]"/>
      <dgm:spPr/>
      <dgm:t>
        <a:bodyPr/>
        <a:lstStyle/>
        <a:p>
          <a:r>
            <a:rPr lang="fr-FR" dirty="0" smtClean="0"/>
            <a:t>Développer</a:t>
          </a:r>
          <a:endParaRPr lang="fr-FR" dirty="0"/>
        </a:p>
      </dgm:t>
    </dgm:pt>
    <dgm:pt modelId="{A6B92AA1-7CC9-5742-BBAC-FE6F73E6613A}" type="parTrans" cxnId="{916F24A3-D6B4-054E-86AA-B4729ABDDB0D}">
      <dgm:prSet/>
      <dgm:spPr/>
      <dgm:t>
        <a:bodyPr/>
        <a:lstStyle/>
        <a:p>
          <a:endParaRPr lang="fr-FR"/>
        </a:p>
      </dgm:t>
    </dgm:pt>
    <dgm:pt modelId="{CB3974BB-9A5B-DC42-9810-D62BB65537F3}" type="sibTrans" cxnId="{916F24A3-D6B4-054E-86AA-B4729ABDDB0D}">
      <dgm:prSet/>
      <dgm:spPr/>
      <dgm:t>
        <a:bodyPr/>
        <a:lstStyle/>
        <a:p>
          <a:endParaRPr lang="fr-FR"/>
        </a:p>
      </dgm:t>
    </dgm:pt>
    <dgm:pt modelId="{75490BFE-00DD-6E47-8778-AF1AE1EC0DE6}" type="pres">
      <dgm:prSet presAssocID="{87E1103D-5E4D-5548-95BA-CAA8AA3DCB2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54277DA-4314-2E4C-B8A3-9F5872E00B61}" type="pres">
      <dgm:prSet presAssocID="{87E1103D-5E4D-5548-95BA-CAA8AA3DCB28}" presName="arrow" presStyleLbl="bgShp" presStyleIdx="0" presStyleCnt="1"/>
      <dgm:spPr/>
    </dgm:pt>
    <dgm:pt modelId="{8E0F5989-78E0-FB47-87BE-1319C7182145}" type="pres">
      <dgm:prSet presAssocID="{87E1103D-5E4D-5548-95BA-CAA8AA3DCB28}" presName="arrowDiagram3" presStyleCnt="0"/>
      <dgm:spPr/>
    </dgm:pt>
    <dgm:pt modelId="{53B64D31-CF91-FC49-8A05-BC4BF12FD0DB}" type="pres">
      <dgm:prSet presAssocID="{22BBD5CD-6FC8-134E-98BD-1EEAC9E36088}" presName="bullet3a" presStyleLbl="node1" presStyleIdx="0" presStyleCnt="3"/>
      <dgm:spPr/>
    </dgm:pt>
    <dgm:pt modelId="{677969C9-BAC2-994A-81CF-A8BEEBEEDBC1}" type="pres">
      <dgm:prSet presAssocID="{22BBD5CD-6FC8-134E-98BD-1EEAC9E36088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8AB51D-DB7D-3A47-A2A4-AB4DE6A4987B}" type="pres">
      <dgm:prSet presAssocID="{AAFD7CEF-4E23-8845-93E6-D584DFFEE9DF}" presName="bullet3b" presStyleLbl="node1" presStyleIdx="1" presStyleCnt="3"/>
      <dgm:spPr/>
    </dgm:pt>
    <dgm:pt modelId="{B0ACE592-F213-9C41-B7B1-877F2AD83134}" type="pres">
      <dgm:prSet presAssocID="{AAFD7CEF-4E23-8845-93E6-D584DFFEE9DF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D629DC-3142-9345-BDCD-AF47E44064C1}" type="pres">
      <dgm:prSet presAssocID="{7D0D146B-3260-E849-9D93-0A8EEB013842}" presName="bullet3c" presStyleLbl="node1" presStyleIdx="2" presStyleCnt="3"/>
      <dgm:spPr/>
    </dgm:pt>
    <dgm:pt modelId="{5D453267-DFF8-9C43-B591-722E977D5B5E}" type="pres">
      <dgm:prSet presAssocID="{7D0D146B-3260-E849-9D93-0A8EEB013842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45B0BC0-3BA9-614E-B7A8-731E1A32BBCC}" type="presOf" srcId="{7D0D146B-3260-E849-9D93-0A8EEB013842}" destId="{5D453267-DFF8-9C43-B591-722E977D5B5E}" srcOrd="0" destOrd="0" presId="urn:microsoft.com/office/officeart/2005/8/layout/arrow2"/>
    <dgm:cxn modelId="{916F24A3-D6B4-054E-86AA-B4729ABDDB0D}" srcId="{87E1103D-5E4D-5548-95BA-CAA8AA3DCB28}" destId="{7D0D146B-3260-E849-9D93-0A8EEB013842}" srcOrd="2" destOrd="0" parTransId="{A6B92AA1-7CC9-5742-BBAC-FE6F73E6613A}" sibTransId="{CB3974BB-9A5B-DC42-9810-D62BB65537F3}"/>
    <dgm:cxn modelId="{601B0A2B-5409-174B-803E-03DB5DB54ECD}" srcId="{87E1103D-5E4D-5548-95BA-CAA8AA3DCB28}" destId="{AAFD7CEF-4E23-8845-93E6-D584DFFEE9DF}" srcOrd="1" destOrd="0" parTransId="{CBEDBDCC-E633-B645-99CD-00464D19B3F6}" sibTransId="{07435B0B-6A86-DD47-B1B2-4E068611220C}"/>
    <dgm:cxn modelId="{0A0B31D4-CBE1-E345-B0FA-CF1C87176A59}" type="presOf" srcId="{22BBD5CD-6FC8-134E-98BD-1EEAC9E36088}" destId="{677969C9-BAC2-994A-81CF-A8BEEBEEDBC1}" srcOrd="0" destOrd="0" presId="urn:microsoft.com/office/officeart/2005/8/layout/arrow2"/>
    <dgm:cxn modelId="{EC42DD1E-7C4E-A147-951F-79B6D27839A0}" type="presOf" srcId="{AAFD7CEF-4E23-8845-93E6-D584DFFEE9DF}" destId="{B0ACE592-F213-9C41-B7B1-877F2AD83134}" srcOrd="0" destOrd="0" presId="urn:microsoft.com/office/officeart/2005/8/layout/arrow2"/>
    <dgm:cxn modelId="{5A82C9B7-2277-2A4C-879C-E61EEDF1B104}" type="presOf" srcId="{87E1103D-5E4D-5548-95BA-CAA8AA3DCB28}" destId="{75490BFE-00DD-6E47-8778-AF1AE1EC0DE6}" srcOrd="0" destOrd="0" presId="urn:microsoft.com/office/officeart/2005/8/layout/arrow2"/>
    <dgm:cxn modelId="{770E45A3-B089-3C4C-B76E-592B0A333E55}" srcId="{87E1103D-5E4D-5548-95BA-CAA8AA3DCB28}" destId="{22BBD5CD-6FC8-134E-98BD-1EEAC9E36088}" srcOrd="0" destOrd="0" parTransId="{5E097DAF-E8EE-8543-A843-190E7B6929AE}" sibTransId="{494155D8-3EF2-BC4B-A705-FAB49B5D604A}"/>
    <dgm:cxn modelId="{713F2496-4133-CA4A-BD7E-95A039DC7DC8}" type="presParOf" srcId="{75490BFE-00DD-6E47-8778-AF1AE1EC0DE6}" destId="{B54277DA-4314-2E4C-B8A3-9F5872E00B61}" srcOrd="0" destOrd="0" presId="urn:microsoft.com/office/officeart/2005/8/layout/arrow2"/>
    <dgm:cxn modelId="{B2E40C90-1FC5-7040-BB16-70C8C56467A9}" type="presParOf" srcId="{75490BFE-00DD-6E47-8778-AF1AE1EC0DE6}" destId="{8E0F5989-78E0-FB47-87BE-1319C7182145}" srcOrd="1" destOrd="0" presId="urn:microsoft.com/office/officeart/2005/8/layout/arrow2"/>
    <dgm:cxn modelId="{E2C4FA98-9963-154F-B762-95943A7BF753}" type="presParOf" srcId="{8E0F5989-78E0-FB47-87BE-1319C7182145}" destId="{53B64D31-CF91-FC49-8A05-BC4BF12FD0DB}" srcOrd="0" destOrd="0" presId="urn:microsoft.com/office/officeart/2005/8/layout/arrow2"/>
    <dgm:cxn modelId="{1728144F-9EB0-164C-B649-C195933B2BD5}" type="presParOf" srcId="{8E0F5989-78E0-FB47-87BE-1319C7182145}" destId="{677969C9-BAC2-994A-81CF-A8BEEBEEDBC1}" srcOrd="1" destOrd="0" presId="urn:microsoft.com/office/officeart/2005/8/layout/arrow2"/>
    <dgm:cxn modelId="{5A7DF055-AEA3-E744-8AFB-D5E34CA17B9E}" type="presParOf" srcId="{8E0F5989-78E0-FB47-87BE-1319C7182145}" destId="{8D8AB51D-DB7D-3A47-A2A4-AB4DE6A4987B}" srcOrd="2" destOrd="0" presId="urn:microsoft.com/office/officeart/2005/8/layout/arrow2"/>
    <dgm:cxn modelId="{806DE9CA-DB38-D54D-A389-E7EC6A886BFD}" type="presParOf" srcId="{8E0F5989-78E0-FB47-87BE-1319C7182145}" destId="{B0ACE592-F213-9C41-B7B1-877F2AD83134}" srcOrd="3" destOrd="0" presId="urn:microsoft.com/office/officeart/2005/8/layout/arrow2"/>
    <dgm:cxn modelId="{D4032C4C-754C-9C45-8B23-D251F1DE6AA3}" type="presParOf" srcId="{8E0F5989-78E0-FB47-87BE-1319C7182145}" destId="{2AD629DC-3142-9345-BDCD-AF47E44064C1}" srcOrd="4" destOrd="0" presId="urn:microsoft.com/office/officeart/2005/8/layout/arrow2"/>
    <dgm:cxn modelId="{E8A221EB-732B-CB41-9223-D148F5250F8D}" type="presParOf" srcId="{8E0F5989-78E0-FB47-87BE-1319C7182145}" destId="{5D453267-DFF8-9C43-B591-722E977D5B5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067A8-7B36-DF47-8983-AB4FC78B7FA0}" type="doc">
      <dgm:prSet loTypeId="urn:microsoft.com/office/officeart/2005/8/layout/funnel1" loCatId="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4671B95C-9470-7649-9279-303A85A09555}">
      <dgm:prSet phldrT="[Texte]"/>
      <dgm:spPr/>
      <dgm:t>
        <a:bodyPr/>
        <a:lstStyle/>
        <a:p>
          <a:r>
            <a:rPr lang="fr-FR" dirty="0" smtClean="0"/>
            <a:t>Treuilleur</a:t>
          </a:r>
          <a:endParaRPr lang="fr-FR" dirty="0"/>
        </a:p>
      </dgm:t>
    </dgm:pt>
    <dgm:pt modelId="{A32683A9-1E1D-6947-865E-FB99B7DC1FA1}" type="parTrans" cxnId="{6A2FECCB-E305-FE49-9619-9AFAAC6EA48E}">
      <dgm:prSet/>
      <dgm:spPr/>
      <dgm:t>
        <a:bodyPr/>
        <a:lstStyle/>
        <a:p>
          <a:endParaRPr lang="fr-FR"/>
        </a:p>
      </dgm:t>
    </dgm:pt>
    <dgm:pt modelId="{F4C95846-1A46-364B-813D-06DA760DCC72}" type="sibTrans" cxnId="{6A2FECCB-E305-FE49-9619-9AFAAC6EA48E}">
      <dgm:prSet/>
      <dgm:spPr/>
      <dgm:t>
        <a:bodyPr/>
        <a:lstStyle/>
        <a:p>
          <a:endParaRPr lang="fr-FR"/>
        </a:p>
      </dgm:t>
    </dgm:pt>
    <dgm:pt modelId="{822C2A08-CDDD-5A43-8DD0-A1D0FBB0F375}">
      <dgm:prSet/>
      <dgm:spPr>
        <a:solidFill>
          <a:srgbClr val="AF4EFB"/>
        </a:solidFill>
      </dgm:spPr>
      <dgm:t>
        <a:bodyPr/>
        <a:lstStyle/>
        <a:p>
          <a:r>
            <a:rPr lang="fr-FR" dirty="0" smtClean="0"/>
            <a:t>Moniteur club</a:t>
          </a:r>
          <a:endParaRPr lang="fr-FR" dirty="0"/>
        </a:p>
      </dgm:t>
    </dgm:pt>
    <dgm:pt modelId="{09ECCABC-09FA-CF41-A113-29294739DA4F}" type="parTrans" cxnId="{BCB3CE66-EBB1-8A4B-8283-2937DFA02CCE}">
      <dgm:prSet/>
      <dgm:spPr/>
      <dgm:t>
        <a:bodyPr/>
        <a:lstStyle/>
        <a:p>
          <a:endParaRPr lang="fr-FR"/>
        </a:p>
      </dgm:t>
    </dgm:pt>
    <dgm:pt modelId="{B909DA9F-E2B1-FD40-9938-F62CD538B44B}" type="sibTrans" cxnId="{BCB3CE66-EBB1-8A4B-8283-2937DFA02CCE}">
      <dgm:prSet/>
      <dgm:spPr/>
      <dgm:t>
        <a:bodyPr/>
        <a:lstStyle/>
        <a:p>
          <a:endParaRPr lang="fr-FR"/>
        </a:p>
      </dgm:t>
    </dgm:pt>
    <dgm:pt modelId="{5BCACB34-8AFC-BA4C-81EE-8E5C101B6C2C}">
      <dgm:prSet/>
      <dgm:spPr/>
      <dgm:t>
        <a:bodyPr/>
        <a:lstStyle/>
        <a:p>
          <a:r>
            <a:rPr lang="fr-FR" dirty="0" smtClean="0"/>
            <a:t>Développement </a:t>
          </a:r>
          <a:endParaRPr lang="fr-FR" dirty="0"/>
        </a:p>
      </dgm:t>
    </dgm:pt>
    <dgm:pt modelId="{25B6CC56-5CDC-AF42-9EA3-53DAA4EDA19D}" type="parTrans" cxnId="{B608DF34-3142-B04C-8A40-F768AB6FB2B0}">
      <dgm:prSet/>
      <dgm:spPr/>
      <dgm:t>
        <a:bodyPr/>
        <a:lstStyle/>
        <a:p>
          <a:endParaRPr lang="fr-FR"/>
        </a:p>
      </dgm:t>
    </dgm:pt>
    <dgm:pt modelId="{466C06EF-463A-F446-8B67-A7B47CC794CF}" type="sibTrans" cxnId="{B608DF34-3142-B04C-8A40-F768AB6FB2B0}">
      <dgm:prSet/>
      <dgm:spPr/>
      <dgm:t>
        <a:bodyPr/>
        <a:lstStyle/>
        <a:p>
          <a:endParaRPr lang="fr-FR"/>
        </a:p>
      </dgm:t>
    </dgm:pt>
    <dgm:pt modelId="{7084A4CB-3F73-BF48-86A1-85273EE55CAC}">
      <dgm:prSet/>
      <dgm:spPr/>
      <dgm:t>
        <a:bodyPr/>
        <a:lstStyle/>
        <a:p>
          <a:r>
            <a:rPr lang="fr-FR" dirty="0" err="1" smtClean="0"/>
            <a:t>Handicare</a:t>
          </a:r>
          <a:endParaRPr lang="fr-FR" dirty="0"/>
        </a:p>
      </dgm:t>
    </dgm:pt>
    <dgm:pt modelId="{DB3E9F57-02E2-4844-A379-6AEBEAD07591}" type="parTrans" cxnId="{901D09FE-7D87-5549-8BE5-3643A669FBE0}">
      <dgm:prSet/>
      <dgm:spPr/>
      <dgm:t>
        <a:bodyPr/>
        <a:lstStyle/>
        <a:p>
          <a:endParaRPr lang="fr-FR"/>
        </a:p>
      </dgm:t>
    </dgm:pt>
    <dgm:pt modelId="{4DABD8F2-7C5C-2E4A-9654-212E37BCF35C}" type="sibTrans" cxnId="{901D09FE-7D87-5549-8BE5-3643A669FBE0}">
      <dgm:prSet/>
      <dgm:spPr/>
      <dgm:t>
        <a:bodyPr/>
        <a:lstStyle/>
        <a:p>
          <a:endParaRPr lang="fr-FR"/>
        </a:p>
      </dgm:t>
    </dgm:pt>
    <dgm:pt modelId="{D4A47738-F2CC-3C48-BCBF-C4505F37F001}" type="pres">
      <dgm:prSet presAssocID="{FDE067A8-7B36-DF47-8983-AB4FC78B7FA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74FC24-E25F-7B4B-BEB3-996358E6EBE3}" type="pres">
      <dgm:prSet presAssocID="{FDE067A8-7B36-DF47-8983-AB4FC78B7FA0}" presName="ellipse" presStyleLbl="trBgShp" presStyleIdx="0" presStyleCnt="1" custScaleX="110891" custLinFactNeighborX="248" custLinFactNeighborY="1426"/>
      <dgm:spPr/>
    </dgm:pt>
    <dgm:pt modelId="{5A7CF661-EAA9-E943-B92D-088131C94F74}" type="pres">
      <dgm:prSet presAssocID="{FDE067A8-7B36-DF47-8983-AB4FC78B7FA0}" presName="arrow1" presStyleLbl="fgShp" presStyleIdx="0" presStyleCnt="1"/>
      <dgm:spPr/>
    </dgm:pt>
    <dgm:pt modelId="{1D85E08B-61F9-4D42-90A3-55303C3AE254}" type="pres">
      <dgm:prSet presAssocID="{FDE067A8-7B36-DF47-8983-AB4FC78B7FA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010F807-4625-2545-990E-FE8197091A25}" type="pres">
      <dgm:prSet presAssocID="{7084A4CB-3F73-BF48-86A1-85273EE55CA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FAE453-3E62-6041-A06D-5410AB94ACFC}" type="pres">
      <dgm:prSet presAssocID="{822C2A08-CDDD-5A43-8DD0-A1D0FBB0F37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AB8F66-4AA4-3443-8D71-7064DD15E8CF}" type="pres">
      <dgm:prSet presAssocID="{5BCACB34-8AFC-BA4C-81EE-8E5C101B6C2C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03C034-FF05-0349-9498-FD5128C0E59E}" type="pres">
      <dgm:prSet presAssocID="{FDE067A8-7B36-DF47-8983-AB4FC78B7FA0}" presName="funnel" presStyleLbl="trAlignAcc1" presStyleIdx="0" presStyleCnt="1" custScaleX="112387"/>
      <dgm:spPr/>
    </dgm:pt>
  </dgm:ptLst>
  <dgm:cxnLst>
    <dgm:cxn modelId="{52879F38-34A2-214B-B3BE-3D4AA5970644}" type="presOf" srcId="{822C2A08-CDDD-5A43-8DD0-A1D0FBB0F375}" destId="{A010F807-4625-2545-990E-FE8197091A25}" srcOrd="0" destOrd="0" presId="urn:microsoft.com/office/officeart/2005/8/layout/funnel1"/>
    <dgm:cxn modelId="{347EA075-5467-5943-A55F-881A0F82F262}" type="presOf" srcId="{5BCACB34-8AFC-BA4C-81EE-8E5C101B6C2C}" destId="{1D85E08B-61F9-4D42-90A3-55303C3AE254}" srcOrd="0" destOrd="0" presId="urn:microsoft.com/office/officeart/2005/8/layout/funnel1"/>
    <dgm:cxn modelId="{901D09FE-7D87-5549-8BE5-3643A669FBE0}" srcId="{FDE067A8-7B36-DF47-8983-AB4FC78B7FA0}" destId="{7084A4CB-3F73-BF48-86A1-85273EE55CAC}" srcOrd="1" destOrd="0" parTransId="{DB3E9F57-02E2-4844-A379-6AEBEAD07591}" sibTransId="{4DABD8F2-7C5C-2E4A-9654-212E37BCF35C}"/>
    <dgm:cxn modelId="{6A2FECCB-E305-FE49-9619-9AFAAC6EA48E}" srcId="{FDE067A8-7B36-DF47-8983-AB4FC78B7FA0}" destId="{4671B95C-9470-7649-9279-303A85A09555}" srcOrd="0" destOrd="0" parTransId="{A32683A9-1E1D-6947-865E-FB99B7DC1FA1}" sibTransId="{F4C95846-1A46-364B-813D-06DA760DCC72}"/>
    <dgm:cxn modelId="{BCB3CE66-EBB1-8A4B-8283-2937DFA02CCE}" srcId="{FDE067A8-7B36-DF47-8983-AB4FC78B7FA0}" destId="{822C2A08-CDDD-5A43-8DD0-A1D0FBB0F375}" srcOrd="2" destOrd="0" parTransId="{09ECCABC-09FA-CF41-A113-29294739DA4F}" sibTransId="{B909DA9F-E2B1-FD40-9938-F62CD538B44B}"/>
    <dgm:cxn modelId="{392154B2-888F-344F-9A2E-5785EBA8C001}" type="presOf" srcId="{4671B95C-9470-7649-9279-303A85A09555}" destId="{FAAB8F66-4AA4-3443-8D71-7064DD15E8CF}" srcOrd="0" destOrd="0" presId="urn:microsoft.com/office/officeart/2005/8/layout/funnel1"/>
    <dgm:cxn modelId="{76CF5A1A-01F9-6249-B7C8-AE77FC1B1E88}" type="presOf" srcId="{7084A4CB-3F73-BF48-86A1-85273EE55CAC}" destId="{A9FAE453-3E62-6041-A06D-5410AB94ACFC}" srcOrd="0" destOrd="0" presId="urn:microsoft.com/office/officeart/2005/8/layout/funnel1"/>
    <dgm:cxn modelId="{B608DF34-3142-B04C-8A40-F768AB6FB2B0}" srcId="{FDE067A8-7B36-DF47-8983-AB4FC78B7FA0}" destId="{5BCACB34-8AFC-BA4C-81EE-8E5C101B6C2C}" srcOrd="3" destOrd="0" parTransId="{25B6CC56-5CDC-AF42-9EA3-53DAA4EDA19D}" sibTransId="{466C06EF-463A-F446-8B67-A7B47CC794CF}"/>
    <dgm:cxn modelId="{4D8671D7-E96E-1647-85B3-BE3CB8A08F33}" type="presOf" srcId="{FDE067A8-7B36-DF47-8983-AB4FC78B7FA0}" destId="{D4A47738-F2CC-3C48-BCBF-C4505F37F001}" srcOrd="0" destOrd="0" presId="urn:microsoft.com/office/officeart/2005/8/layout/funnel1"/>
    <dgm:cxn modelId="{B4C4D8D3-A457-8446-B815-5DB617CEF5EC}" type="presParOf" srcId="{D4A47738-F2CC-3C48-BCBF-C4505F37F001}" destId="{1174FC24-E25F-7B4B-BEB3-996358E6EBE3}" srcOrd="0" destOrd="0" presId="urn:microsoft.com/office/officeart/2005/8/layout/funnel1"/>
    <dgm:cxn modelId="{B6EE8A96-13CD-0D4C-A159-916AC6610F26}" type="presParOf" srcId="{D4A47738-F2CC-3C48-BCBF-C4505F37F001}" destId="{5A7CF661-EAA9-E943-B92D-088131C94F74}" srcOrd="1" destOrd="0" presId="urn:microsoft.com/office/officeart/2005/8/layout/funnel1"/>
    <dgm:cxn modelId="{AAEA333C-848D-6544-B5EE-A051095A1A80}" type="presParOf" srcId="{D4A47738-F2CC-3C48-BCBF-C4505F37F001}" destId="{1D85E08B-61F9-4D42-90A3-55303C3AE254}" srcOrd="2" destOrd="0" presId="urn:microsoft.com/office/officeart/2005/8/layout/funnel1"/>
    <dgm:cxn modelId="{68D3F70E-59D3-7D46-B6E4-EE8E70285AD5}" type="presParOf" srcId="{D4A47738-F2CC-3C48-BCBF-C4505F37F001}" destId="{A010F807-4625-2545-990E-FE8197091A25}" srcOrd="3" destOrd="0" presId="urn:microsoft.com/office/officeart/2005/8/layout/funnel1"/>
    <dgm:cxn modelId="{23CE73A3-A97E-8C42-A98C-7C60F5CBC899}" type="presParOf" srcId="{D4A47738-F2CC-3C48-BCBF-C4505F37F001}" destId="{A9FAE453-3E62-6041-A06D-5410AB94ACFC}" srcOrd="4" destOrd="0" presId="urn:microsoft.com/office/officeart/2005/8/layout/funnel1"/>
    <dgm:cxn modelId="{1C78248B-36B2-8A49-B83E-A3B4A6E888EC}" type="presParOf" srcId="{D4A47738-F2CC-3C48-BCBF-C4505F37F001}" destId="{FAAB8F66-4AA4-3443-8D71-7064DD15E8CF}" srcOrd="5" destOrd="0" presId="urn:microsoft.com/office/officeart/2005/8/layout/funnel1"/>
    <dgm:cxn modelId="{2D678C0B-4FC9-3045-89F1-5088637D1168}" type="presParOf" srcId="{D4A47738-F2CC-3C48-BCBF-C4505F37F001}" destId="{1203C034-FF05-0349-9498-FD5128C0E59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9F173C-B6E7-644E-9808-94BA5472E64E}" type="doc">
      <dgm:prSet loTypeId="urn:microsoft.com/office/officeart/2005/8/layout/chevron1" loCatId="" qsTypeId="urn:microsoft.com/office/officeart/2005/8/quickstyle/simple4" qsCatId="simple" csTypeId="urn:microsoft.com/office/officeart/2005/8/colors/colorful4" csCatId="colorful" phldr="1"/>
      <dgm:spPr/>
    </dgm:pt>
    <dgm:pt modelId="{101FF7C3-4456-CE4C-8D8D-3E137078BDEE}">
      <dgm:prSet phldrT="[Texte]"/>
      <dgm:spPr/>
      <dgm:t>
        <a:bodyPr/>
        <a:lstStyle/>
        <a:p>
          <a:r>
            <a:rPr lang="fr-FR" dirty="0" smtClean="0"/>
            <a:t>Accompagnateur club</a:t>
          </a:r>
          <a:endParaRPr lang="fr-FR" dirty="0"/>
        </a:p>
      </dgm:t>
    </dgm:pt>
    <dgm:pt modelId="{EC483C47-3E07-1743-A9D5-9BF6A68C5C83}" type="parTrans" cxnId="{DB0FD286-DE32-7A45-9137-FDE870476B9D}">
      <dgm:prSet/>
      <dgm:spPr/>
      <dgm:t>
        <a:bodyPr/>
        <a:lstStyle/>
        <a:p>
          <a:endParaRPr lang="fr-FR"/>
        </a:p>
      </dgm:t>
    </dgm:pt>
    <dgm:pt modelId="{3BA9CB74-A8AC-8C4A-B574-CEDCDDAF1B8F}" type="sibTrans" cxnId="{DB0FD286-DE32-7A45-9137-FDE870476B9D}">
      <dgm:prSet/>
      <dgm:spPr/>
      <dgm:t>
        <a:bodyPr/>
        <a:lstStyle/>
        <a:p>
          <a:endParaRPr lang="fr-FR"/>
        </a:p>
      </dgm:t>
    </dgm:pt>
    <dgm:pt modelId="{58917B77-D46A-C840-8D5F-B92265577F75}">
      <dgm:prSet phldrT="[Texte]"/>
      <dgm:spPr/>
      <dgm:t>
        <a:bodyPr/>
        <a:lstStyle/>
        <a:p>
          <a:r>
            <a:rPr lang="fr-FR" dirty="0" smtClean="0"/>
            <a:t>Animateur club</a:t>
          </a:r>
          <a:endParaRPr lang="fr-FR" dirty="0"/>
        </a:p>
      </dgm:t>
    </dgm:pt>
    <dgm:pt modelId="{6BEEE5E9-96EB-6747-A17D-BB2FFB02FE23}" type="parTrans" cxnId="{B1EEB3DD-9679-5649-8A95-FB97521578D1}">
      <dgm:prSet/>
      <dgm:spPr/>
      <dgm:t>
        <a:bodyPr/>
        <a:lstStyle/>
        <a:p>
          <a:endParaRPr lang="fr-FR"/>
        </a:p>
      </dgm:t>
    </dgm:pt>
    <dgm:pt modelId="{2E65BDB3-6CCF-154B-9AA8-971D66312208}" type="sibTrans" cxnId="{B1EEB3DD-9679-5649-8A95-FB97521578D1}">
      <dgm:prSet/>
      <dgm:spPr/>
      <dgm:t>
        <a:bodyPr/>
        <a:lstStyle/>
        <a:p>
          <a:endParaRPr lang="fr-FR"/>
        </a:p>
      </dgm:t>
    </dgm:pt>
    <dgm:pt modelId="{BB946CFF-E278-7149-87DC-53F0186F0E3A}">
      <dgm:prSet phldrT="[Texte]"/>
      <dgm:spPr/>
      <dgm:t>
        <a:bodyPr/>
        <a:lstStyle/>
        <a:p>
          <a:r>
            <a:rPr lang="fr-FR" dirty="0" smtClean="0"/>
            <a:t>Moniteur club</a:t>
          </a:r>
          <a:endParaRPr lang="fr-FR" dirty="0"/>
        </a:p>
      </dgm:t>
    </dgm:pt>
    <dgm:pt modelId="{1745811E-FF65-4748-8AF1-CCF599FB697A}" type="parTrans" cxnId="{1588AEFF-8303-464D-8C9D-C3780F8442B6}">
      <dgm:prSet/>
      <dgm:spPr/>
      <dgm:t>
        <a:bodyPr/>
        <a:lstStyle/>
        <a:p>
          <a:endParaRPr lang="fr-FR"/>
        </a:p>
      </dgm:t>
    </dgm:pt>
    <dgm:pt modelId="{FAA51854-E96D-F347-9BAC-42E65FACB6FB}" type="sibTrans" cxnId="{1588AEFF-8303-464D-8C9D-C3780F8442B6}">
      <dgm:prSet/>
      <dgm:spPr/>
      <dgm:t>
        <a:bodyPr/>
        <a:lstStyle/>
        <a:p>
          <a:endParaRPr lang="fr-FR"/>
        </a:p>
      </dgm:t>
    </dgm:pt>
    <dgm:pt modelId="{10FF6BBE-1D56-5543-B412-9F755A0584D4}" type="pres">
      <dgm:prSet presAssocID="{CD9F173C-B6E7-644E-9808-94BA5472E64E}" presName="Name0" presStyleCnt="0">
        <dgm:presLayoutVars>
          <dgm:dir/>
          <dgm:animLvl val="lvl"/>
          <dgm:resizeHandles val="exact"/>
        </dgm:presLayoutVars>
      </dgm:prSet>
      <dgm:spPr/>
    </dgm:pt>
    <dgm:pt modelId="{EFCDF921-2698-B442-A960-305D3BD09917}" type="pres">
      <dgm:prSet presAssocID="{101FF7C3-4456-CE4C-8D8D-3E137078BDE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20589-A7FC-A446-A83A-45A6B82A98D4}" type="pres">
      <dgm:prSet presAssocID="{3BA9CB74-A8AC-8C4A-B574-CEDCDDAF1B8F}" presName="parTxOnlySpace" presStyleCnt="0"/>
      <dgm:spPr/>
    </dgm:pt>
    <dgm:pt modelId="{036071B1-869B-1340-8B1B-ED12C2524061}" type="pres">
      <dgm:prSet presAssocID="{58917B77-D46A-C840-8D5F-B92265577F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94F9A6-CDBE-C043-B76A-B4D5B874600A}" type="pres">
      <dgm:prSet presAssocID="{2E65BDB3-6CCF-154B-9AA8-971D66312208}" presName="parTxOnlySpace" presStyleCnt="0"/>
      <dgm:spPr/>
    </dgm:pt>
    <dgm:pt modelId="{5275AA76-140C-CF4B-9DED-02C3375CABA2}" type="pres">
      <dgm:prSet presAssocID="{BB946CFF-E278-7149-87DC-53F0186F0E3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1EEB3DD-9679-5649-8A95-FB97521578D1}" srcId="{CD9F173C-B6E7-644E-9808-94BA5472E64E}" destId="{58917B77-D46A-C840-8D5F-B92265577F75}" srcOrd="1" destOrd="0" parTransId="{6BEEE5E9-96EB-6747-A17D-BB2FFB02FE23}" sibTransId="{2E65BDB3-6CCF-154B-9AA8-971D66312208}"/>
    <dgm:cxn modelId="{94C046BD-4644-EC4B-A45D-269204CD74FD}" type="presOf" srcId="{BB946CFF-E278-7149-87DC-53F0186F0E3A}" destId="{5275AA76-140C-CF4B-9DED-02C3375CABA2}" srcOrd="0" destOrd="0" presId="urn:microsoft.com/office/officeart/2005/8/layout/chevron1"/>
    <dgm:cxn modelId="{D9465758-5BB9-364A-A7ED-F9DD59145977}" type="presOf" srcId="{CD9F173C-B6E7-644E-9808-94BA5472E64E}" destId="{10FF6BBE-1D56-5543-B412-9F755A0584D4}" srcOrd="0" destOrd="0" presId="urn:microsoft.com/office/officeart/2005/8/layout/chevron1"/>
    <dgm:cxn modelId="{B7429E0B-D0D4-D147-9253-EA68AC7613FB}" type="presOf" srcId="{58917B77-D46A-C840-8D5F-B92265577F75}" destId="{036071B1-869B-1340-8B1B-ED12C2524061}" srcOrd="0" destOrd="0" presId="urn:microsoft.com/office/officeart/2005/8/layout/chevron1"/>
    <dgm:cxn modelId="{DB0FD286-DE32-7A45-9137-FDE870476B9D}" srcId="{CD9F173C-B6E7-644E-9808-94BA5472E64E}" destId="{101FF7C3-4456-CE4C-8D8D-3E137078BDEE}" srcOrd="0" destOrd="0" parTransId="{EC483C47-3E07-1743-A9D5-9BF6A68C5C83}" sibTransId="{3BA9CB74-A8AC-8C4A-B574-CEDCDDAF1B8F}"/>
    <dgm:cxn modelId="{1588AEFF-8303-464D-8C9D-C3780F8442B6}" srcId="{CD9F173C-B6E7-644E-9808-94BA5472E64E}" destId="{BB946CFF-E278-7149-87DC-53F0186F0E3A}" srcOrd="2" destOrd="0" parTransId="{1745811E-FF65-4748-8AF1-CCF599FB697A}" sibTransId="{FAA51854-E96D-F347-9BAC-42E65FACB6FB}"/>
    <dgm:cxn modelId="{73FAC6D1-475C-6D48-A61E-7A81D95D1ACB}" type="presOf" srcId="{101FF7C3-4456-CE4C-8D8D-3E137078BDEE}" destId="{EFCDF921-2698-B442-A960-305D3BD09917}" srcOrd="0" destOrd="0" presId="urn:microsoft.com/office/officeart/2005/8/layout/chevron1"/>
    <dgm:cxn modelId="{10676E96-34AC-4C4B-9BC0-15C7ED0A4158}" type="presParOf" srcId="{10FF6BBE-1D56-5543-B412-9F755A0584D4}" destId="{EFCDF921-2698-B442-A960-305D3BD09917}" srcOrd="0" destOrd="0" presId="urn:microsoft.com/office/officeart/2005/8/layout/chevron1"/>
    <dgm:cxn modelId="{5D210DE6-B31E-6945-A402-A00AD6B62242}" type="presParOf" srcId="{10FF6BBE-1D56-5543-B412-9F755A0584D4}" destId="{24720589-A7FC-A446-A83A-45A6B82A98D4}" srcOrd="1" destOrd="0" presId="urn:microsoft.com/office/officeart/2005/8/layout/chevron1"/>
    <dgm:cxn modelId="{67625D3F-587C-4549-96C8-85409FEA04E7}" type="presParOf" srcId="{10FF6BBE-1D56-5543-B412-9F755A0584D4}" destId="{036071B1-869B-1340-8B1B-ED12C2524061}" srcOrd="2" destOrd="0" presId="urn:microsoft.com/office/officeart/2005/8/layout/chevron1"/>
    <dgm:cxn modelId="{994AC4E1-90E5-7444-94CB-7DAE95719644}" type="presParOf" srcId="{10FF6BBE-1D56-5543-B412-9F755A0584D4}" destId="{0D94F9A6-CDBE-C043-B76A-B4D5B874600A}" srcOrd="3" destOrd="0" presId="urn:microsoft.com/office/officeart/2005/8/layout/chevron1"/>
    <dgm:cxn modelId="{963BB0FE-DAC6-2345-A4C5-782D92E51A11}" type="presParOf" srcId="{10FF6BBE-1D56-5543-B412-9F755A0584D4}" destId="{5275AA76-140C-CF4B-9DED-02C3375CABA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77DA-4314-2E4C-B8A3-9F5872E00B61}">
      <dsp:nvSpPr>
        <dsp:cNvPr id="0" name=""/>
        <dsp:cNvSpPr/>
      </dsp:nvSpPr>
      <dsp:spPr>
        <a:xfrm>
          <a:off x="1117708" y="0"/>
          <a:ext cx="8280184" cy="51751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B64D31-CF91-FC49-8A05-BC4BF12FD0DB}">
      <dsp:nvSpPr>
        <dsp:cNvPr id="0" name=""/>
        <dsp:cNvSpPr/>
      </dsp:nvSpPr>
      <dsp:spPr>
        <a:xfrm>
          <a:off x="2169291" y="3571864"/>
          <a:ext cx="215284" cy="2152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969C9-BAC2-994A-81CF-A8BEEBEEDBC1}">
      <dsp:nvSpPr>
        <dsp:cNvPr id="0" name=""/>
        <dsp:cNvSpPr/>
      </dsp:nvSpPr>
      <dsp:spPr>
        <a:xfrm>
          <a:off x="2276933" y="3679506"/>
          <a:ext cx="1929282" cy="1495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075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Fédérer</a:t>
          </a:r>
          <a:endParaRPr lang="fr-FR" sz="2800" kern="1200" dirty="0"/>
        </a:p>
      </dsp:txBody>
      <dsp:txXfrm>
        <a:off x="2276933" y="3679506"/>
        <a:ext cx="1929282" cy="1495608"/>
      </dsp:txXfrm>
    </dsp:sp>
    <dsp:sp modelId="{8D8AB51D-DB7D-3A47-A2A4-AB4DE6A4987B}">
      <dsp:nvSpPr>
        <dsp:cNvPr id="0" name=""/>
        <dsp:cNvSpPr/>
      </dsp:nvSpPr>
      <dsp:spPr>
        <a:xfrm>
          <a:off x="4069593" y="2165268"/>
          <a:ext cx="389168" cy="3891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ACE592-F213-9C41-B7B1-877F2AD83134}">
      <dsp:nvSpPr>
        <dsp:cNvPr id="0" name=""/>
        <dsp:cNvSpPr/>
      </dsp:nvSpPr>
      <dsp:spPr>
        <a:xfrm>
          <a:off x="4264177" y="2359852"/>
          <a:ext cx="1987244" cy="2815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12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Former</a:t>
          </a:r>
          <a:endParaRPr lang="fr-FR" sz="2800" kern="1200" dirty="0"/>
        </a:p>
      </dsp:txBody>
      <dsp:txXfrm>
        <a:off x="4264177" y="2359852"/>
        <a:ext cx="1987244" cy="2815262"/>
      </dsp:txXfrm>
    </dsp:sp>
    <dsp:sp modelId="{2AD629DC-3142-9345-BDCD-AF47E44064C1}">
      <dsp:nvSpPr>
        <dsp:cNvPr id="0" name=""/>
        <dsp:cNvSpPr/>
      </dsp:nvSpPr>
      <dsp:spPr>
        <a:xfrm>
          <a:off x="6354924" y="1309304"/>
          <a:ext cx="538211" cy="5382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453267-DFF8-9C43-B591-722E977D5B5E}">
      <dsp:nvSpPr>
        <dsp:cNvPr id="0" name=""/>
        <dsp:cNvSpPr/>
      </dsp:nvSpPr>
      <dsp:spPr>
        <a:xfrm>
          <a:off x="6624030" y="1578410"/>
          <a:ext cx="1987244" cy="359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18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Développer</a:t>
          </a:r>
          <a:endParaRPr lang="fr-FR" sz="2800" kern="1200" dirty="0"/>
        </a:p>
      </dsp:txBody>
      <dsp:txXfrm>
        <a:off x="6624030" y="1578410"/>
        <a:ext cx="1987244" cy="3596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4FC24-E25F-7B4B-BEB3-996358E6EBE3}">
      <dsp:nvSpPr>
        <dsp:cNvPr id="0" name=""/>
        <dsp:cNvSpPr/>
      </dsp:nvSpPr>
      <dsp:spPr>
        <a:xfrm>
          <a:off x="3082874" y="217442"/>
          <a:ext cx="4357156" cy="1364567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CF661-EAA9-E943-B92D-088131C94F74}">
      <dsp:nvSpPr>
        <dsp:cNvPr id="0" name=""/>
        <dsp:cNvSpPr/>
      </dsp:nvSpPr>
      <dsp:spPr>
        <a:xfrm>
          <a:off x="4877061" y="3539348"/>
          <a:ext cx="761477" cy="487345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5E08B-61F9-4D42-90A3-55303C3AE254}">
      <dsp:nvSpPr>
        <dsp:cNvPr id="0" name=""/>
        <dsp:cNvSpPr/>
      </dsp:nvSpPr>
      <dsp:spPr>
        <a:xfrm>
          <a:off x="3430253" y="3929224"/>
          <a:ext cx="3655092" cy="913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200" kern="1200" dirty="0" smtClean="0"/>
            <a:t>Développement </a:t>
          </a:r>
          <a:endParaRPr lang="fr-FR" sz="3200" kern="1200" dirty="0"/>
        </a:p>
      </dsp:txBody>
      <dsp:txXfrm>
        <a:off x="3430253" y="3929224"/>
        <a:ext cx="3655092" cy="913773"/>
      </dsp:txXfrm>
    </dsp:sp>
    <dsp:sp modelId="{A010F807-4625-2545-990E-FE8197091A25}">
      <dsp:nvSpPr>
        <dsp:cNvPr id="0" name=""/>
        <dsp:cNvSpPr/>
      </dsp:nvSpPr>
      <dsp:spPr>
        <a:xfrm>
          <a:off x="4715627" y="1667940"/>
          <a:ext cx="1370659" cy="1370659"/>
        </a:xfrm>
        <a:prstGeom prst="ellipse">
          <a:avLst/>
        </a:prstGeom>
        <a:solidFill>
          <a:srgbClr val="AF4EFB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Moniteur club</a:t>
          </a:r>
          <a:endParaRPr lang="fr-FR" sz="1700" kern="1200" dirty="0"/>
        </a:p>
      </dsp:txBody>
      <dsp:txXfrm>
        <a:off x="4916355" y="1868668"/>
        <a:ext cx="969203" cy="969203"/>
      </dsp:txXfrm>
    </dsp:sp>
    <dsp:sp modelId="{A9FAE453-3E62-6041-A06D-5410AB94ACFC}">
      <dsp:nvSpPr>
        <dsp:cNvPr id="0" name=""/>
        <dsp:cNvSpPr/>
      </dsp:nvSpPr>
      <dsp:spPr>
        <a:xfrm>
          <a:off x="3734844" y="639641"/>
          <a:ext cx="1370659" cy="1370659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err="1" smtClean="0"/>
            <a:t>Handicare</a:t>
          </a:r>
          <a:endParaRPr lang="fr-FR" sz="1700" kern="1200" dirty="0"/>
        </a:p>
      </dsp:txBody>
      <dsp:txXfrm>
        <a:off x="3935572" y="840369"/>
        <a:ext cx="969203" cy="969203"/>
      </dsp:txXfrm>
    </dsp:sp>
    <dsp:sp modelId="{FAAB8F66-4AA4-3443-8D71-7064DD15E8CF}">
      <dsp:nvSpPr>
        <dsp:cNvPr id="0" name=""/>
        <dsp:cNvSpPr/>
      </dsp:nvSpPr>
      <dsp:spPr>
        <a:xfrm>
          <a:off x="5135963" y="308246"/>
          <a:ext cx="1370659" cy="1370659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Treuilleur</a:t>
          </a:r>
          <a:endParaRPr lang="fr-FR" sz="1700" kern="1200" dirty="0"/>
        </a:p>
      </dsp:txBody>
      <dsp:txXfrm>
        <a:off x="5336691" y="508974"/>
        <a:ext cx="969203" cy="969203"/>
      </dsp:txXfrm>
    </dsp:sp>
    <dsp:sp modelId="{1203C034-FF05-0349-9498-FD5128C0E59E}">
      <dsp:nvSpPr>
        <dsp:cNvPr id="0" name=""/>
        <dsp:cNvSpPr/>
      </dsp:nvSpPr>
      <dsp:spPr>
        <a:xfrm>
          <a:off x="2861554" y="30459"/>
          <a:ext cx="4792490" cy="341141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DF921-2698-B442-A960-305D3BD09917}">
      <dsp:nvSpPr>
        <dsp:cNvPr id="0" name=""/>
        <dsp:cNvSpPr/>
      </dsp:nvSpPr>
      <dsp:spPr>
        <a:xfrm>
          <a:off x="2381" y="678707"/>
          <a:ext cx="2901156" cy="116046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Accompagnateur club</a:t>
          </a:r>
          <a:endParaRPr lang="fr-FR" sz="1800" kern="1200" dirty="0"/>
        </a:p>
      </dsp:txBody>
      <dsp:txXfrm>
        <a:off x="582612" y="678707"/>
        <a:ext cx="1740694" cy="1160462"/>
      </dsp:txXfrm>
    </dsp:sp>
    <dsp:sp modelId="{036071B1-869B-1340-8B1B-ED12C2524061}">
      <dsp:nvSpPr>
        <dsp:cNvPr id="0" name=""/>
        <dsp:cNvSpPr/>
      </dsp:nvSpPr>
      <dsp:spPr>
        <a:xfrm>
          <a:off x="2613421" y="678707"/>
          <a:ext cx="2901156" cy="1160462"/>
        </a:xfrm>
        <a:prstGeom prst="chevron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Animateur club</a:t>
          </a:r>
          <a:endParaRPr lang="fr-FR" sz="1800" kern="1200" dirty="0"/>
        </a:p>
      </dsp:txBody>
      <dsp:txXfrm>
        <a:off x="3193652" y="678707"/>
        <a:ext cx="1740694" cy="1160462"/>
      </dsp:txXfrm>
    </dsp:sp>
    <dsp:sp modelId="{5275AA76-140C-CF4B-9DED-02C3375CABA2}">
      <dsp:nvSpPr>
        <dsp:cNvPr id="0" name=""/>
        <dsp:cNvSpPr/>
      </dsp:nvSpPr>
      <dsp:spPr>
        <a:xfrm>
          <a:off x="5224462" y="678707"/>
          <a:ext cx="2901156" cy="1160462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Moniteur club</a:t>
          </a:r>
          <a:endParaRPr lang="fr-FR" sz="1800" kern="1200" dirty="0"/>
        </a:p>
      </dsp:txBody>
      <dsp:txXfrm>
        <a:off x="5804693" y="678707"/>
        <a:ext cx="1740694" cy="116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634EE-80F7-FE43-A6AF-4C8606A8BFBB}" type="datetimeFigureOut">
              <a:rPr lang="fr-FR" smtClean="0"/>
              <a:t>09/11/2016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DAD21-D4BB-3745-9189-40095B59BF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31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AD21-D4BB-3745-9189-40095B59BF9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58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AD21-D4BB-3745-9189-40095B59BF9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9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AD21-D4BB-3745-9189-40095B59BF9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10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AD21-D4BB-3745-9189-40095B59BF9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183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AD21-D4BB-3745-9189-40095B59BF9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16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A11F9-C780-8946-AD11-8AFDA20B46CD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2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00B8-633E-F843-8D0E-364A88AC5257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2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FAA7-668B-7041-8449-9B90CAB5F100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5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D834-B339-6440-A24D-71725C474F67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C25F-6D05-8C45-B66F-D83B9D6498C0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69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D3AE-A1EB-E74F-B9C3-115B87DC0944}" type="datetime1">
              <a:rPr lang="fr-FR" smtClean="0"/>
              <a:t>09/11/2016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43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89CB-91D3-BA4A-843E-C441BE839660}" type="datetime1">
              <a:rPr lang="fr-FR" smtClean="0"/>
              <a:t>09/11/2016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1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10CF1-2245-FE4D-B680-1DDB6B4B07CA}" type="datetime1">
              <a:rPr lang="fr-FR" smtClean="0"/>
              <a:t>09/11/2016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00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C0FB7-5012-7541-9CED-57E4A3D6FAD1}" type="datetime1">
              <a:rPr lang="fr-FR" smtClean="0"/>
              <a:t>09/11/2016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75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C76F4-D902-724B-A32E-351EACA33382}" type="datetime1">
              <a:rPr lang="fr-FR" smtClean="0"/>
              <a:t>09/11/2016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46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AF05A-7CDD-D04F-9145-1DF067A77E3D}" type="datetime1">
              <a:rPr lang="fr-FR" smtClean="0"/>
              <a:t>09/11/2016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91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EBF11-EA9D-DF49-9C1B-B040C7454973}" type="datetime1">
              <a:rPr lang="fr-FR" smtClean="0"/>
              <a:t>09/11/2016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E6B7-9AEC-B64F-A6B8-EF0C07D88C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34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aye-parapente.com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fr-FR" dirty="0" smtClean="0"/>
              <a:t>Assemblée générale Picardie Vol Libre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4124"/>
          </a:xfrm>
        </p:spPr>
        <p:txBody>
          <a:bodyPr/>
          <a:lstStyle/>
          <a:p>
            <a:r>
              <a:rPr lang="fr-FR" dirty="0" smtClean="0"/>
              <a:t>Présentation </a:t>
            </a:r>
            <a:r>
              <a:rPr lang="fr-FR" dirty="0" smtClean="0"/>
              <a:t>2017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2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7920" y="512390"/>
            <a:ext cx="10680560" cy="5707539"/>
          </a:xfrm>
        </p:spPr>
        <p:txBody>
          <a:bodyPr>
            <a:normAutofit/>
          </a:bodyPr>
          <a:lstStyle/>
          <a:p>
            <a:pPr marL="579438" lvl="1" indent="-569913">
              <a:lnSpc>
                <a:spcPct val="100000"/>
              </a:lnSpc>
              <a:buFont typeface="+mj-lt"/>
              <a:buAutoNum type="arabicPeriod" startAt="3"/>
            </a:pPr>
            <a:r>
              <a:rPr lang="fr-FR" sz="2800" dirty="0" smtClean="0">
                <a:solidFill>
                  <a:srgbClr val="7030A0"/>
                </a:solidFill>
              </a:rPr>
              <a:t>Moniteur club</a:t>
            </a:r>
          </a:p>
          <a:p>
            <a:pPr marL="9525" lvl="1" indent="0">
              <a:lnSpc>
                <a:spcPct val="100000"/>
              </a:lnSpc>
              <a:buNone/>
            </a:pPr>
            <a:r>
              <a:rPr lang="fr-FR" sz="2800" dirty="0" smtClean="0"/>
              <a:t>Accompagner les nouveaux adhérents et encadrer les adhérents à la pratique du vol libre en toute sécurité, nécessite un minimum de compétence. </a:t>
            </a:r>
          </a:p>
          <a:p>
            <a:pPr marL="9525" lvl="1" indent="0">
              <a:lnSpc>
                <a:spcPct val="100000"/>
              </a:lnSpc>
              <a:buNone/>
            </a:pPr>
            <a:r>
              <a:rPr lang="fr-FR" sz="2800" dirty="0" smtClean="0"/>
              <a:t>Pour cela nous devons avoir du personnel encadrant qui développe leurs compétences via des formations.</a:t>
            </a:r>
          </a:p>
          <a:p>
            <a:pPr marL="9525" lvl="1" indent="0">
              <a:lnSpc>
                <a:spcPct val="100000"/>
              </a:lnSpc>
              <a:buNone/>
            </a:pPr>
            <a:endParaRPr lang="fr-FR" sz="2800" dirty="0" smtClean="0"/>
          </a:p>
          <a:p>
            <a:pPr marL="9525" lvl="1" indent="0">
              <a:lnSpc>
                <a:spcPct val="100000"/>
              </a:lnSpc>
              <a:buNone/>
            </a:pPr>
            <a:r>
              <a:rPr lang="fr-FR" sz="2000" dirty="0" smtClean="0"/>
              <a:t>Processus :</a:t>
            </a:r>
          </a:p>
          <a:p>
            <a:pPr marL="9525" lvl="1" indent="0">
              <a:lnSpc>
                <a:spcPct val="100000"/>
              </a:lnSpc>
              <a:buNone/>
            </a:pPr>
            <a:endParaRPr lang="fr-FR" sz="2800" dirty="0" smtClean="0"/>
          </a:p>
          <a:p>
            <a:pPr marL="9525" lvl="1" indent="0">
              <a:lnSpc>
                <a:spcPct val="100000"/>
              </a:lnSpc>
              <a:buNone/>
            </a:pPr>
            <a:endParaRPr lang="fr-FR" sz="2800" dirty="0"/>
          </a:p>
          <a:p>
            <a:pPr marL="9525" lvl="1" indent="0">
              <a:lnSpc>
                <a:spcPct val="100000"/>
              </a:lnSpc>
              <a:buNone/>
            </a:pP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974098638"/>
              </p:ext>
            </p:extLst>
          </p:nvPr>
        </p:nvGraphicFramePr>
        <p:xfrm>
          <a:off x="1768994" y="3770262"/>
          <a:ext cx="8128000" cy="251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49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509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Développer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100" y="2007394"/>
            <a:ext cx="4495800" cy="39878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2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848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Communiquer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89974"/>
            <a:ext cx="10515600" cy="498698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Afin </a:t>
            </a:r>
            <a:r>
              <a:rPr lang="fr-FR" dirty="0" smtClean="0"/>
              <a:t>développer </a:t>
            </a:r>
            <a:r>
              <a:rPr lang="fr-FR" dirty="0" smtClean="0"/>
              <a:t>le club </a:t>
            </a:r>
            <a:r>
              <a:rPr lang="fr-FR" dirty="0" smtClean="0"/>
              <a:t>et le </a:t>
            </a:r>
            <a:r>
              <a:rPr lang="fr-FR" dirty="0"/>
              <a:t>nombre d’adhérent, le club doit se montrer et communiquer.</a:t>
            </a:r>
          </a:p>
          <a:p>
            <a:pPr marL="0" indent="0">
              <a:buNone/>
            </a:pPr>
            <a:r>
              <a:rPr lang="fr-FR" dirty="0"/>
              <a:t>Pour cela, nous souhaitons participer aux manifestations suivantes 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endParaRPr lang="fr-FR" dirty="0"/>
          </a:p>
          <a:p>
            <a:pPr lvl="1">
              <a:buFont typeface="Wingdings" charset="2"/>
              <a:buChar char="Ø"/>
            </a:pPr>
            <a:r>
              <a:rPr lang="fr-FR" sz="2800" dirty="0"/>
              <a:t>17&amp;18/06/17 Weekends 20000 lieux dans les </a:t>
            </a:r>
            <a:r>
              <a:rPr lang="fr-FR" sz="2800" dirty="0" smtClean="0"/>
              <a:t>aires.</a:t>
            </a:r>
            <a:endParaRPr lang="fr-FR" sz="2800" dirty="0"/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16/09/17 </a:t>
            </a:r>
            <a:r>
              <a:rPr lang="fr-FR" sz="2800" dirty="0"/>
              <a:t>F</a:t>
            </a:r>
            <a:r>
              <a:rPr lang="fr-FR" sz="2800" dirty="0" smtClean="0"/>
              <a:t>orum </a:t>
            </a:r>
            <a:r>
              <a:rPr lang="fr-FR" sz="2800" dirty="0"/>
              <a:t>des associations à </a:t>
            </a:r>
            <a:r>
              <a:rPr lang="fr-FR" sz="2800" dirty="0" smtClean="0"/>
              <a:t>Amiens.</a:t>
            </a:r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Manifestation inter-treuil dans les hauts de France (Arras, Lens).</a:t>
            </a:r>
          </a:p>
          <a:p>
            <a:pPr lvl="0">
              <a:buFont typeface="Wingdings" charset="2"/>
              <a:buChar char="Ø"/>
            </a:pPr>
            <a:endParaRPr lang="fr-FR" dirty="0"/>
          </a:p>
          <a:p>
            <a:pPr marL="0" lvl="0" indent="0">
              <a:buNone/>
            </a:pPr>
            <a:r>
              <a:rPr lang="fr-FR" dirty="0" smtClean="0"/>
              <a:t>Nous </a:t>
            </a:r>
            <a:r>
              <a:rPr lang="fr-FR" dirty="0"/>
              <a:t>aurons besoins de </a:t>
            </a:r>
            <a:r>
              <a:rPr lang="fr-FR" dirty="0" smtClean="0"/>
              <a:t>volontaire </a:t>
            </a:r>
            <a:r>
              <a:rPr lang="fr-FR" dirty="0"/>
              <a:t>pour les manifestations. </a:t>
            </a:r>
            <a:r>
              <a:rPr lang="fr-FR" dirty="0" smtClean="0"/>
              <a:t>Merci pour votre aide.</a:t>
            </a:r>
            <a:endParaRPr lang="fr-FR" dirty="0"/>
          </a:p>
          <a:p>
            <a:pPr>
              <a:buFont typeface="Wingdings" charset="2"/>
              <a:buChar char="Ø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2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743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Partager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139868"/>
            <a:ext cx="10766503" cy="5037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 smtClean="0"/>
              <a:t>Partager notre </a:t>
            </a:r>
            <a:r>
              <a:rPr lang="fr-FR" dirty="0" smtClean="0"/>
              <a:t>passion </a:t>
            </a:r>
            <a:r>
              <a:rPr lang="fr-FR" dirty="0" smtClean="0"/>
              <a:t>du vol </a:t>
            </a:r>
            <a:r>
              <a:rPr lang="fr-FR" dirty="0" smtClean="0"/>
              <a:t>libre, </a:t>
            </a:r>
            <a:r>
              <a:rPr lang="fr-FR" dirty="0" smtClean="0"/>
              <a:t>au travers des séances </a:t>
            </a:r>
            <a:r>
              <a:rPr lang="fr-FR" dirty="0" smtClean="0"/>
              <a:t>biplace; </a:t>
            </a:r>
            <a:r>
              <a:rPr lang="fr-FR" dirty="0" smtClean="0"/>
              <a:t>quoi de plus naturel. Pour cela :</a:t>
            </a:r>
          </a:p>
          <a:p>
            <a:pPr marL="0" indent="0">
              <a:buNone/>
            </a:pPr>
            <a:endParaRPr lang="fr-FR" dirty="0" smtClean="0"/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12 </a:t>
            </a:r>
            <a:r>
              <a:rPr lang="fr-FR" sz="2800" dirty="0"/>
              <a:t>journées </a:t>
            </a:r>
            <a:r>
              <a:rPr lang="fr-FR" sz="2800" dirty="0" smtClean="0"/>
              <a:t>(solo + biplaces) sont prédéfinies </a:t>
            </a:r>
            <a:r>
              <a:rPr lang="fr-FR" sz="2800" dirty="0"/>
              <a:t>et report si la météo est </a:t>
            </a:r>
            <a:r>
              <a:rPr lang="fr-FR" sz="2800" dirty="0" smtClean="0"/>
              <a:t>KO. </a:t>
            </a:r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Modification </a:t>
            </a:r>
            <a:r>
              <a:rPr lang="fr-FR" sz="2800" dirty="0"/>
              <a:t>des dates si la météo est plus favorable la veille ou le lendemain de la journée prédéfinie.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Les </a:t>
            </a:r>
            <a:r>
              <a:rPr lang="fr-FR" dirty="0"/>
              <a:t>dates </a:t>
            </a:r>
            <a:r>
              <a:rPr lang="fr-FR" dirty="0" smtClean="0"/>
              <a:t>seront </a:t>
            </a:r>
            <a:r>
              <a:rPr lang="fr-FR" dirty="0"/>
              <a:t>visibles sur le site internet du club, pour que les passagers et les futurs passagers puissent connaître les dates à </a:t>
            </a:r>
            <a:r>
              <a:rPr lang="fr-FR" dirty="0" smtClean="0"/>
              <a:t>l’avance.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tr-TR" dirty="0" smtClean="0"/>
              <a:t>8 &amp; 23/04, 6 &amp; 14/05, 11 &amp; 24 &amp; 25/06, 9 &amp; 30/07, 5 &amp; 26 &amp; 27/08, 2 &amp; 10/09 (</a:t>
            </a:r>
            <a:r>
              <a:rPr lang="tr-TR" sz="1800" dirty="0" smtClean="0"/>
              <a:t>Planning </a:t>
            </a:r>
            <a:r>
              <a:rPr lang="tr-TR" sz="1800" dirty="0" err="1" smtClean="0"/>
              <a:t>à</a:t>
            </a:r>
            <a:r>
              <a:rPr lang="tr-TR" sz="1800" dirty="0" smtClean="0"/>
              <a:t> la </a:t>
            </a:r>
            <a:r>
              <a:rPr lang="tr-TR" sz="1800" dirty="0" err="1" smtClean="0"/>
              <a:t>fin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5056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Promouvoir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290182"/>
            <a:ext cx="10714464" cy="488678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</a:t>
            </a:r>
            <a:r>
              <a:rPr lang="fr-FR" dirty="0" smtClean="0"/>
              <a:t>romouvoir </a:t>
            </a:r>
            <a:r>
              <a:rPr lang="fr-FR" dirty="0"/>
              <a:t>notre activité et </a:t>
            </a:r>
            <a:r>
              <a:rPr lang="fr-FR" dirty="0" smtClean="0"/>
              <a:t>accroître </a:t>
            </a:r>
            <a:r>
              <a:rPr lang="fr-FR" dirty="0"/>
              <a:t>le nombre d’adhérent, </a:t>
            </a:r>
            <a:r>
              <a:rPr lang="fr-FR" dirty="0" smtClean="0"/>
              <a:t>permet d’assurer une visibilité durable pour le club.</a:t>
            </a:r>
          </a:p>
          <a:p>
            <a:pPr marL="0" indent="0">
              <a:buNone/>
            </a:pPr>
            <a:r>
              <a:rPr lang="fr-FR" dirty="0" smtClean="0"/>
              <a:t>Pour cela en plus des communications via les manifestations il y aura :</a:t>
            </a:r>
          </a:p>
          <a:p>
            <a:pPr marL="0" indent="0">
              <a:buNone/>
            </a:pPr>
            <a:endParaRPr lang="fr-FR" dirty="0"/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2 </a:t>
            </a:r>
            <a:r>
              <a:rPr lang="fr-FR" sz="2800" dirty="0"/>
              <a:t>weekends </a:t>
            </a:r>
            <a:r>
              <a:rPr lang="fr-FR" sz="2800" dirty="0" smtClean="0"/>
              <a:t>spéciales biplace programmés </a:t>
            </a:r>
            <a:r>
              <a:rPr lang="tr-TR" sz="2800" dirty="0" smtClean="0"/>
              <a:t>24 &amp; 25/06, 26 &amp; 27/08.</a:t>
            </a:r>
            <a:endParaRPr lang="fr-FR" sz="2800" dirty="0" smtClean="0"/>
          </a:p>
          <a:p>
            <a:pPr lvl="1">
              <a:buFont typeface="Wingdings" charset="2"/>
              <a:buChar char="Ø"/>
            </a:pPr>
            <a:r>
              <a:rPr lang="fr-FR" sz="2800" dirty="0"/>
              <a:t>Sur un weekend, une journée à tarif </a:t>
            </a:r>
            <a:r>
              <a:rPr lang="fr-FR" sz="2800" dirty="0" smtClean="0"/>
              <a:t>préférentiel </a:t>
            </a:r>
            <a:r>
              <a:rPr lang="fr-FR" sz="2800" dirty="0"/>
              <a:t>sera mis en place pour les femmes et les moins de </a:t>
            </a:r>
            <a:r>
              <a:rPr lang="fr-FR" sz="2800" dirty="0" smtClean="0"/>
              <a:t>25 ans.</a:t>
            </a:r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Echange inter-treuil avec les clubs limitrophes.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0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Avez-vous des questions sur la première partie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0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495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Plan d’olympiade 2017/2020</a:t>
            </a:r>
            <a:endParaRPr lang="fr-FR" dirty="0">
              <a:solidFill>
                <a:schemeClr val="accent5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929944"/>
              </p:ext>
            </p:extLst>
          </p:nvPr>
        </p:nvGraphicFramePr>
        <p:xfrm>
          <a:off x="353982" y="1464526"/>
          <a:ext cx="11484036" cy="48754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92036"/>
                <a:gridCol w="2448000"/>
                <a:gridCol w="2448000"/>
                <a:gridCol w="2448000"/>
                <a:gridCol w="2448000"/>
              </a:tblGrid>
              <a:tr h="405711">
                <a:tc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2017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2018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2019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2020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04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Formations</a:t>
                      </a:r>
                      <a:endParaRPr lang="fr-FR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1 Treuilleur validé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 Accompagnateur Club</a:t>
                      </a:r>
                    </a:p>
                    <a:p>
                      <a:pPr algn="l"/>
                      <a:r>
                        <a:rPr lang="fr-FR" dirty="0" smtClean="0"/>
                        <a:t>Formations </a:t>
                      </a:r>
                      <a:r>
                        <a:rPr lang="fr-FR" dirty="0" err="1" smtClean="0"/>
                        <a:t>Qbi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handicare</a:t>
                      </a:r>
                      <a:endParaRPr lang="fr-FR" dirty="0" smtClean="0"/>
                    </a:p>
                    <a:p>
                      <a:pPr algn="l"/>
                      <a:r>
                        <a:rPr lang="fr-FR" dirty="0" smtClean="0"/>
                        <a:t>1 moniteur treuil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 animateur club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formation treuilleur validée 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	</a:t>
                      </a:r>
                    </a:p>
                    <a:p>
                      <a:pPr algn="l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Moniteur club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formation bi placeurs validée 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formation treuilleur validée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3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Matériels</a:t>
                      </a:r>
                      <a:endParaRPr lang="fr-FR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Révision aile(s) (solo)</a:t>
                      </a:r>
                    </a:p>
                    <a:p>
                      <a:pPr algn="l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voile solo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câble de treuil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chariot </a:t>
                      </a:r>
                      <a:r>
                        <a:rPr lang="fr-FR" sz="1800" kern="1200" dirty="0" err="1" smtClean="0">
                          <a:effectLst/>
                        </a:rPr>
                        <a:t>handicare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1 voile solo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3 radios</a:t>
                      </a: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 sellettes  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 parachutes de secours 1 aile solo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6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Manifestations</a:t>
                      </a:r>
                      <a:endParaRPr lang="fr-FR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 smtClean="0"/>
                        <a:t>20000 lieux dans les aires</a:t>
                      </a:r>
                    </a:p>
                    <a:p>
                      <a:pPr algn="l"/>
                      <a:r>
                        <a:rPr lang="fr-FR" dirty="0" smtClean="0"/>
                        <a:t>Forum</a:t>
                      </a:r>
                      <a:r>
                        <a:rPr lang="fr-FR" baseline="0" dirty="0" smtClean="0"/>
                        <a:t> des Associations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effectLst/>
                        </a:rPr>
                        <a:t>2 </a:t>
                      </a:r>
                      <a:r>
                        <a:rPr lang="fr-FR" sz="1800" kern="1200" dirty="0" err="1" smtClean="0">
                          <a:effectLst/>
                        </a:rPr>
                        <a:t>wk</a:t>
                      </a:r>
                      <a:r>
                        <a:rPr lang="fr-FR" sz="1800" kern="1200" dirty="0" smtClean="0">
                          <a:effectLst/>
                        </a:rPr>
                        <a:t> Journées découvertes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Inter-treuil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Forum des associations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 </a:t>
                      </a:r>
                      <a:r>
                        <a:rPr lang="fr-FR" sz="1800" kern="1200" dirty="0" err="1" smtClean="0">
                          <a:effectLst/>
                        </a:rPr>
                        <a:t>wk</a:t>
                      </a:r>
                      <a:r>
                        <a:rPr lang="fr-FR" sz="1800" kern="1200" dirty="0" smtClean="0">
                          <a:effectLst/>
                        </a:rPr>
                        <a:t> Journées découvertes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 </a:t>
                      </a:r>
                      <a:r>
                        <a:rPr lang="fr-FR" sz="1800" kern="1200" dirty="0" err="1" smtClean="0">
                          <a:effectLst/>
                        </a:rPr>
                        <a:t>wk</a:t>
                      </a:r>
                      <a:r>
                        <a:rPr lang="fr-FR" sz="1800" kern="1200" dirty="0" smtClean="0">
                          <a:effectLst/>
                        </a:rPr>
                        <a:t> Journées découvertes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20000 lieux dans les aires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Forum des associations</a:t>
                      </a:r>
                      <a:endParaRPr lang="fr-F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Inter-treuil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Forum des associations</a:t>
                      </a:r>
                    </a:p>
                    <a:p>
                      <a:pPr algn="l"/>
                      <a:r>
                        <a:rPr lang="fr-FR" sz="1800" kern="1200" dirty="0" smtClean="0">
                          <a:effectLst/>
                        </a:rPr>
                        <a:t>2 </a:t>
                      </a:r>
                      <a:r>
                        <a:rPr lang="fr-FR" sz="1800" kern="1200" dirty="0" err="1" smtClean="0">
                          <a:effectLst/>
                        </a:rPr>
                        <a:t>wk</a:t>
                      </a:r>
                      <a:r>
                        <a:rPr lang="fr-FR" sz="1800" kern="1200" dirty="0" smtClean="0">
                          <a:effectLst/>
                        </a:rPr>
                        <a:t> Journées découvertes</a:t>
                      </a:r>
                    </a:p>
                    <a:p>
                      <a:pPr algn="l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7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Séjours</a:t>
                      </a:r>
                      <a:endParaRPr lang="fr-FR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à</a:t>
                      </a:r>
                      <a:r>
                        <a:rPr lang="fr-FR" baseline="0" dirty="0" smtClean="0"/>
                        <a:t> 2 séjours pour le perfectionnement des adhérents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5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774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Budget prévisionnel 2017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308498"/>
              </p:ext>
            </p:extLst>
          </p:nvPr>
        </p:nvGraphicFramePr>
        <p:xfrm>
          <a:off x="3124200" y="1104900"/>
          <a:ext cx="6384925" cy="5601214"/>
        </p:xfrm>
        <a:graphic>
          <a:graphicData uri="http://schemas.openxmlformats.org/drawingml/2006/table">
            <a:tbl>
              <a:tblPr/>
              <a:tblGrid>
                <a:gridCol w="2266950"/>
                <a:gridCol w="904875"/>
                <a:gridCol w="2143125"/>
                <a:gridCol w="1069975"/>
              </a:tblGrid>
              <a:tr h="2542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Recettes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Dépenses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Cotisations club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 garage treuil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Assurances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Biplaces règlement sur place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2 000,00 €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Indemnisation terrain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-1 000,00 €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Carburant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Chèques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kdo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noël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Entretien matériel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-1 000,00 €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Outillage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Frais de banque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Vente matériel club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Cotisation OSAM+cdvl-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Hébergement Internet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Alimentation &amp;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réception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Divers dépenses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Objets et vêtement publicitaires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Amiens Métropole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1991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CG fonctionnement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CNDS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achat matériel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CG investissement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CDVL80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recettes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6 450,00 €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dépenses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-4 665,00 €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52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Solde (fond associatif) reporté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F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1 243,88 €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F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Solde (fond associatif)2017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F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3 028,88 €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FA5"/>
                    </a:solidFill>
                  </a:tcPr>
                </a:tc>
              </a:tr>
              <a:tr h="2118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Equilibre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7 693,88 €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Equilibre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7 693,88 €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259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Planning 2017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877502"/>
              </p:ext>
            </p:extLst>
          </p:nvPr>
        </p:nvGraphicFramePr>
        <p:xfrm>
          <a:off x="2733676" y="847738"/>
          <a:ext cx="6857994" cy="5873736"/>
        </p:xfrm>
        <a:graphic>
          <a:graphicData uri="http://schemas.openxmlformats.org/drawingml/2006/table">
            <a:tbl>
              <a:tblPr/>
              <a:tblGrid>
                <a:gridCol w="155864"/>
                <a:gridCol w="114300"/>
                <a:gridCol w="477981"/>
                <a:gridCol w="155864"/>
                <a:gridCol w="114300"/>
                <a:gridCol w="259772"/>
                <a:gridCol w="259772"/>
                <a:gridCol w="155864"/>
                <a:gridCol w="114300"/>
                <a:gridCol w="259772"/>
                <a:gridCol w="259772"/>
                <a:gridCol w="155864"/>
                <a:gridCol w="114300"/>
                <a:gridCol w="259772"/>
                <a:gridCol w="259772"/>
                <a:gridCol w="155864"/>
                <a:gridCol w="114300"/>
                <a:gridCol w="477981"/>
                <a:gridCol w="155864"/>
                <a:gridCol w="114300"/>
                <a:gridCol w="477981"/>
                <a:gridCol w="155864"/>
                <a:gridCol w="114300"/>
                <a:gridCol w="477981"/>
                <a:gridCol w="155864"/>
                <a:gridCol w="114300"/>
                <a:gridCol w="477981"/>
                <a:gridCol w="155864"/>
                <a:gridCol w="114300"/>
                <a:gridCol w="477981"/>
              </a:tblGrid>
              <a:tr h="25313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Mars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Avril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Mai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Juin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Juillet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Août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Septembre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Octobre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EFE"/>
                          </a:solidFill>
                          <a:effectLst/>
                          <a:latin typeface="Helv"/>
                        </a:rPr>
                        <a:t>Novembre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 dirty="0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FFFF"/>
                          </a:solidFill>
                          <a:effectLst/>
                          <a:latin typeface="Helv"/>
                        </a:rPr>
                        <a:t>reprise saison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Fin de saison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19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22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23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24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25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26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27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28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29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D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S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30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</a:tr>
              <a:tr h="15821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V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>
                      <a:noFill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L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J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31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M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600" b="0" i="1" u="none" strike="noStrike">
                          <a:solidFill>
                            <a:srgbClr val="666666"/>
                          </a:solidFill>
                          <a:effectLst/>
                          <a:latin typeface="Helvetica Light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666666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2005"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4034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Journées biplaces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Journée treuil possible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Vol sur site possible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499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600" b="0" i="0" u="none" strike="noStrike">
                          <a:solidFill>
                            <a:srgbClr val="3B3B3B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 anchor="ctr">
                    <a:lnL w="6350" cap="flat" cmpd="sng" algn="ctr">
                      <a:solidFill>
                        <a:srgbClr val="6B6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ltVert">
                      <a:fgClr>
                        <a:srgbClr val="000000"/>
                      </a:fgClr>
                      <a:bgClr>
                        <a:srgbClr val="FFFF00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Weekends découvertes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Séjour club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 20 000 lieux dans les aires Glisy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4993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 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t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Helv"/>
                        </a:rPr>
                        <a:t>Forum des associations AGORA</a:t>
                      </a: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Helv"/>
                      </a:endParaRPr>
                    </a:p>
                  </a:txBody>
                  <a:tcPr marL="6907" marR="6907" marT="690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8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624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accent5"/>
                </a:solidFill>
              </a:rPr>
              <a:t>Séjour 2017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66825"/>
            <a:ext cx="10515600" cy="4910138"/>
          </a:xfrm>
        </p:spPr>
        <p:txBody>
          <a:bodyPr/>
          <a:lstStyle/>
          <a:p>
            <a:r>
              <a:rPr lang="fr-FR" dirty="0" smtClean="0"/>
              <a:t>Période du 20/05 au 27/05/17</a:t>
            </a:r>
          </a:p>
          <a:p>
            <a:r>
              <a:rPr lang="fr-FR" dirty="0" smtClean="0"/>
              <a:t>Nous nous rendrons à Barcelonnette en </a:t>
            </a:r>
            <a:r>
              <a:rPr lang="fr-FR" dirty="0"/>
              <a:t>Provence-Alpes-Côte </a:t>
            </a:r>
            <a:r>
              <a:rPr lang="fr-FR" dirty="0" smtClean="0"/>
              <a:t>d'Azur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L’école retenue est </a:t>
            </a:r>
            <a:r>
              <a:rPr lang="fr-FR" dirty="0"/>
              <a:t>U</a:t>
            </a:r>
            <a:r>
              <a:rPr lang="fr-FR" dirty="0" smtClean="0"/>
              <a:t>baye parapente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19</a:t>
            </a:fld>
            <a:endParaRPr lang="fr-FR"/>
          </a:p>
        </p:txBody>
      </p:sp>
      <p:pic>
        <p:nvPicPr>
          <p:cNvPr id="5" name="Espace réservé pour une image  5" descr="Barcelonnette - Bing - Internet Explor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159981"/>
            <a:ext cx="6172200" cy="2064964"/>
          </a:xfrm>
          <a:prstGeom prst="rect">
            <a:avLst/>
          </a:prstGeom>
        </p:spPr>
      </p:pic>
      <p:pic>
        <p:nvPicPr>
          <p:cNvPr id="7" name="Espace réservé pour une image  5" descr="Ubaye Parapente, l'école de parapente les vols biplace à Barcelonnette et dans la vallée de l'U - Internet Explorer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325" y="4758345"/>
            <a:ext cx="218153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accent5"/>
                </a:solidFill>
              </a:rPr>
              <a:t>Ligne de conduite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accent5"/>
                </a:solidFill>
              </a:rPr>
              <a:t>Fédérer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rgbClr val="7030A0"/>
                </a:solidFill>
              </a:rPr>
              <a:t>Cotisations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rgbClr val="7030A0"/>
                </a:solidFill>
              </a:rPr>
              <a:t>Activité treuil et site pour les solos</a:t>
            </a:r>
          </a:p>
          <a:p>
            <a:pPr marL="514350" lvl="1" indent="-514350">
              <a:spcBef>
                <a:spcPts val="1000"/>
              </a:spcBef>
              <a:buFont typeface="+mj-lt"/>
              <a:buAutoNum type="arabicPeriod" startAt="3"/>
            </a:pPr>
            <a:r>
              <a:rPr lang="fr-FR" sz="2800" dirty="0" smtClean="0">
                <a:solidFill>
                  <a:schemeClr val="accent5"/>
                </a:solidFill>
              </a:rPr>
              <a:t>Former</a:t>
            </a:r>
          </a:p>
          <a:p>
            <a:pPr lvl="1">
              <a:buFont typeface="Wingdings" charset="2"/>
              <a:buChar char="Ø"/>
            </a:pPr>
            <a:r>
              <a:rPr lang="fr-FR" dirty="0">
                <a:solidFill>
                  <a:srgbClr val="7030A0"/>
                </a:solidFill>
              </a:rPr>
              <a:t>Treuilleur</a:t>
            </a:r>
          </a:p>
          <a:p>
            <a:pPr lvl="1">
              <a:buFont typeface="Wingdings" charset="2"/>
              <a:buChar char="Ø"/>
            </a:pPr>
            <a:r>
              <a:rPr lang="fr-FR" dirty="0" err="1">
                <a:solidFill>
                  <a:srgbClr val="7030A0"/>
                </a:solidFill>
              </a:rPr>
              <a:t>Handicare</a:t>
            </a:r>
            <a:endParaRPr lang="fr-FR" dirty="0">
              <a:solidFill>
                <a:srgbClr val="7030A0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rgbClr val="7030A0"/>
                </a:solidFill>
              </a:rPr>
              <a:t>Moniteur</a:t>
            </a:r>
          </a:p>
          <a:p>
            <a:pPr lvl="1">
              <a:buFont typeface="Wingdings" charset="2"/>
              <a:buChar char="Ø"/>
            </a:pP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lvl="1" indent="-514350">
              <a:spcBef>
                <a:spcPts val="1000"/>
              </a:spcBef>
              <a:buFont typeface="+mj-lt"/>
              <a:buAutoNum type="arabicPeriod" startAt="4"/>
            </a:pPr>
            <a:r>
              <a:rPr lang="fr-FR" sz="2800" dirty="0">
                <a:solidFill>
                  <a:schemeClr val="accent5"/>
                </a:solidFill>
              </a:rPr>
              <a:t>Développer</a:t>
            </a:r>
          </a:p>
          <a:p>
            <a:pPr lvl="1">
              <a:buFont typeface="Wingdings" charset="2"/>
              <a:buChar char="Ø"/>
            </a:pPr>
            <a:r>
              <a:rPr lang="fr-FR" dirty="0">
                <a:solidFill>
                  <a:srgbClr val="7030A0"/>
                </a:solidFill>
              </a:rPr>
              <a:t>Communiquer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rgbClr val="7030A0"/>
                </a:solidFill>
              </a:rPr>
              <a:t>Partager (treuil biplaces)</a:t>
            </a:r>
            <a:endParaRPr lang="fr-FR" dirty="0">
              <a:solidFill>
                <a:srgbClr val="7030A0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fr-FR" dirty="0">
                <a:solidFill>
                  <a:srgbClr val="7030A0"/>
                </a:solidFill>
              </a:rPr>
              <a:t>Promouvoir</a:t>
            </a:r>
          </a:p>
          <a:p>
            <a:pPr marL="514350" lvl="1" indent="-514350">
              <a:spcBef>
                <a:spcPts val="1000"/>
              </a:spcBef>
              <a:buFont typeface="+mj-lt"/>
              <a:buAutoNum type="arabicPeriod" startAt="5"/>
            </a:pPr>
            <a:r>
              <a:rPr lang="fr-FR" sz="2800" dirty="0" smtClean="0">
                <a:solidFill>
                  <a:schemeClr val="accent5"/>
                </a:solidFill>
              </a:rPr>
              <a:t>Plan </a:t>
            </a:r>
            <a:r>
              <a:rPr lang="fr-FR" sz="2800" dirty="0">
                <a:solidFill>
                  <a:schemeClr val="accent5"/>
                </a:solidFill>
              </a:rPr>
              <a:t>olympiade 2017/2020 </a:t>
            </a:r>
          </a:p>
          <a:p>
            <a:pPr marL="514350" lvl="1" indent="-514350">
              <a:spcBef>
                <a:spcPts val="1000"/>
              </a:spcBef>
              <a:buFont typeface="+mj-lt"/>
              <a:buAutoNum type="arabicPeriod" startAt="5"/>
            </a:pPr>
            <a:r>
              <a:rPr lang="fr-FR" sz="2800" dirty="0">
                <a:solidFill>
                  <a:schemeClr val="accent5"/>
                </a:solidFill>
              </a:rPr>
              <a:t>Prévisionnel 2017</a:t>
            </a:r>
          </a:p>
          <a:p>
            <a:pPr marL="514350" lvl="1" indent="-514350">
              <a:spcBef>
                <a:spcPts val="1000"/>
              </a:spcBef>
              <a:buFont typeface="+mj-lt"/>
              <a:buAutoNum type="arabicPeriod" startAt="5"/>
            </a:pPr>
            <a:r>
              <a:rPr lang="fr-FR" sz="2800" dirty="0">
                <a:solidFill>
                  <a:schemeClr val="accent5"/>
                </a:solidFill>
              </a:rPr>
              <a:t>Planning 2017</a:t>
            </a:r>
          </a:p>
          <a:p>
            <a:pPr marL="514350" lvl="1" indent="-514350">
              <a:spcBef>
                <a:spcPts val="1000"/>
              </a:spcBef>
              <a:buFont typeface="+mj-lt"/>
              <a:buAutoNum type="arabicPeriod" startAt="5"/>
            </a:pPr>
            <a:r>
              <a:rPr lang="fr-FR" sz="2800" dirty="0" smtClean="0">
                <a:solidFill>
                  <a:schemeClr val="accent5"/>
                </a:solidFill>
              </a:rPr>
              <a:t>Séjour(s) </a:t>
            </a:r>
            <a:r>
              <a:rPr lang="fr-FR" sz="2800" dirty="0">
                <a:solidFill>
                  <a:schemeClr val="accent5"/>
                </a:solidFill>
              </a:rPr>
              <a:t>2017</a:t>
            </a:r>
          </a:p>
          <a:p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5975" y="2597150"/>
            <a:ext cx="7743825" cy="1325563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2"/>
                </a:solidFill>
              </a:rPr>
              <a:t>Merci pour votre écoute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9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Ligne de conduite du club</a:t>
            </a:r>
            <a:endParaRPr lang="fr-FR" dirty="0">
              <a:solidFill>
                <a:schemeClr val="accent5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178561"/>
              </p:ext>
            </p:extLst>
          </p:nvPr>
        </p:nvGraphicFramePr>
        <p:xfrm>
          <a:off x="838200" y="1371600"/>
          <a:ext cx="10515600" cy="517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5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Fédérer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4</a:t>
            </a:fld>
            <a:endParaRPr lang="fr-FR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Cotisations club</a:t>
            </a:r>
            <a:endParaRPr lang="fr-FR" dirty="0">
              <a:solidFill>
                <a:srgbClr val="7030A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421925"/>
              </p:ext>
            </p:extLst>
          </p:nvPr>
        </p:nvGraphicFramePr>
        <p:xfrm>
          <a:off x="1806099" y="1813245"/>
          <a:ext cx="9328016" cy="3287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9337"/>
                <a:gridCol w="3534629"/>
                <a:gridCol w="2684050"/>
              </a:tblGrid>
              <a:tr h="939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Dénominations</a:t>
                      </a:r>
                      <a:endParaRPr lang="fr-FR" sz="16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Avec son propre matériel (</a:t>
                      </a:r>
                      <a:r>
                        <a:rPr lang="fr-FR" sz="1600" dirty="0" smtClean="0">
                          <a:effectLst/>
                        </a:rPr>
                        <a:t>complet</a:t>
                      </a:r>
                      <a:r>
                        <a:rPr lang="fr-FR" sz="1600" baseline="30000" dirty="0" smtClean="0">
                          <a:effectLst/>
                        </a:rPr>
                        <a:t>(1)</a:t>
                      </a:r>
                      <a:r>
                        <a:rPr lang="fr-FR" sz="1600" dirty="0" smtClean="0">
                          <a:effectLst/>
                        </a:rPr>
                        <a:t>)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Sans matériel</a:t>
                      </a:r>
                      <a:endParaRPr lang="fr-FR" sz="16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1409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Anciens adhérents souhaitant revenir au </a:t>
                      </a:r>
                      <a:r>
                        <a:rPr lang="fr-FR" sz="1600" dirty="0" smtClean="0">
                          <a:effectLst/>
                        </a:rPr>
                        <a:t>club</a:t>
                      </a:r>
                      <a:r>
                        <a:rPr lang="fr-FR" sz="1600" baseline="30000" dirty="0" smtClean="0">
                          <a:effectLst/>
                        </a:rPr>
                        <a:t>(2)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et nouveaux adhérents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50 €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100 €</a:t>
                      </a: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  <a:tr h="939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Adhérents déjà </a:t>
                      </a:r>
                      <a:r>
                        <a:rPr lang="fr-FR" sz="1600" dirty="0" smtClean="0">
                          <a:effectLst/>
                        </a:rPr>
                        <a:t>licenciés au club</a:t>
                      </a:r>
                      <a:r>
                        <a:rPr lang="fr-FR" sz="1600" baseline="30000" dirty="0" smtClean="0">
                          <a:effectLst/>
                        </a:rPr>
                        <a:t>(3)</a:t>
                      </a:r>
                      <a:r>
                        <a:rPr lang="fr-FR" sz="1600" dirty="0" smtClean="0">
                          <a:effectLst/>
                        </a:rPr>
                        <a:t> 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100 €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100 €</a:t>
                      </a:r>
                      <a:endParaRPr lang="fr-FR" sz="16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09343" y="5223750"/>
            <a:ext cx="9328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aseline="300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(1)</a:t>
            </a:r>
            <a:r>
              <a:rPr lang="fr-FR" sz="16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 Complet : Aile, sellette, casque, radio</a:t>
            </a:r>
          </a:p>
          <a:p>
            <a:pPr>
              <a:spcAft>
                <a:spcPts val="0"/>
              </a:spcAft>
            </a:pPr>
            <a:r>
              <a:rPr lang="fr-FR" sz="1600" baseline="300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(</a:t>
            </a:r>
            <a:r>
              <a:rPr lang="fr-FR" sz="1600" baseline="30000" dirty="0">
                <a:solidFill>
                  <a:srgbClr val="FF0000"/>
                </a:solidFill>
                <a:latin typeface="Times New Roman" charset="0"/>
                <a:ea typeface="Calibri" charset="0"/>
              </a:rPr>
              <a:t>2</a:t>
            </a:r>
            <a:r>
              <a:rPr lang="fr-FR" sz="1600" baseline="300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) </a:t>
            </a:r>
            <a:r>
              <a:rPr lang="fr-FR" sz="16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Tarif valable uniquement la première année, ensuite même tarif que les adhérents déjà licenciés.</a:t>
            </a:r>
            <a:endParaRPr lang="fr-FR" sz="1600" dirty="0" smtClean="0">
              <a:solidFill>
                <a:srgbClr val="000000"/>
              </a:solidFill>
              <a:effectLst/>
              <a:latin typeface="Times New Roman" charset="0"/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fr-FR" sz="1600" baseline="300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(3)</a:t>
            </a:r>
            <a:r>
              <a:rPr lang="fr-FR" sz="1600" dirty="0" smtClean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rPr>
              <a:t> Tarif valable pour les adhérents si l’adhésion est réalisée avant le 31/01/17. Ensuite majoration de 50€. </a:t>
            </a:r>
            <a:endParaRPr lang="fr-FR" sz="1600" dirty="0">
              <a:solidFill>
                <a:srgbClr val="000000"/>
              </a:solidFill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6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9198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Activité treuil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55" y="1407791"/>
            <a:ext cx="10877145" cy="481509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Déclanchement des séances en </a:t>
            </a:r>
            <a:r>
              <a:rPr lang="fr-FR" dirty="0"/>
              <a:t>fonction du nombre d’inscrit. </a:t>
            </a:r>
            <a:r>
              <a:rPr lang="fr-FR" dirty="0" smtClean="0"/>
              <a:t>Inscription sur </a:t>
            </a:r>
            <a:r>
              <a:rPr lang="fr-FR" dirty="0"/>
              <a:t>le site intranet </a:t>
            </a:r>
            <a:r>
              <a:rPr lang="fr-FR" dirty="0" smtClean="0"/>
              <a:t>7 </a:t>
            </a:r>
            <a:r>
              <a:rPr lang="fr-FR" dirty="0"/>
              <a:t>jours avant le lancement de séance</a:t>
            </a:r>
            <a:r>
              <a:rPr lang="fr-FR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Programmation de </a:t>
            </a:r>
            <a:r>
              <a:rPr lang="fr-FR" dirty="0"/>
              <a:t>challenge(s) </a:t>
            </a:r>
            <a:r>
              <a:rPr lang="fr-FR" dirty="0" smtClean="0"/>
              <a:t>interne(s) </a:t>
            </a:r>
            <a:r>
              <a:rPr lang="fr-FR" dirty="0"/>
              <a:t>au club, afin d’accroître les compétences de chacun et de </a:t>
            </a:r>
            <a:r>
              <a:rPr lang="fr-FR" dirty="0" smtClean="0"/>
              <a:t>progresser. Classement et possibilité d’attribution de lots.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Etude de faisabilité avec </a:t>
            </a:r>
            <a:r>
              <a:rPr lang="fr-FR" dirty="0"/>
              <a:t>les associations de chasse</a:t>
            </a:r>
            <a:r>
              <a:rPr lang="fr-FR" dirty="0" smtClean="0">
                <a:effectLst/>
              </a:rPr>
              <a:t> pour augmenter la période d’activité.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3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7564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Activité site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0961" y="1509932"/>
            <a:ext cx="11070077" cy="46691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Mise en </a:t>
            </a:r>
            <a:r>
              <a:rPr lang="fr-FR" dirty="0"/>
              <a:t>place </a:t>
            </a:r>
            <a:r>
              <a:rPr lang="fr-FR" dirty="0" smtClean="0"/>
              <a:t>d’activités sites </a:t>
            </a:r>
            <a:r>
              <a:rPr lang="fr-FR" dirty="0"/>
              <a:t>afin de développer les compétences de chacun (thermique, cross, </a:t>
            </a:r>
            <a:r>
              <a:rPr lang="fr-FR" dirty="0" err="1"/>
              <a:t>soaring</a:t>
            </a:r>
            <a:r>
              <a:rPr lang="fr-FR" dirty="0"/>
              <a:t>). </a:t>
            </a:r>
            <a:r>
              <a:rPr lang="fr-FR" sz="1600" dirty="0"/>
              <a:t>Uniquement </a:t>
            </a:r>
            <a:r>
              <a:rPr lang="fr-FR" sz="1600" dirty="0" smtClean="0"/>
              <a:t>pour les volants ayant </a:t>
            </a:r>
            <a:r>
              <a:rPr lang="fr-FR" sz="1600" dirty="0"/>
              <a:t>leurs matériels </a:t>
            </a:r>
            <a:r>
              <a:rPr lang="fr-FR" sz="1600" dirty="0" smtClean="0"/>
              <a:t>personnels.</a:t>
            </a:r>
            <a:endParaRPr lang="fr-FR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Les déclenchements seront réalisés via un système de partage d’info afin de les prévenir automatiquement (type sms) via les systèmes de partage </a:t>
            </a:r>
            <a:r>
              <a:rPr lang="fr-FR" dirty="0" smtClean="0"/>
              <a:t>WhatsApp.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Les adhérents devront </a:t>
            </a:r>
            <a:r>
              <a:rPr lang="fr-FR" dirty="0" smtClean="0"/>
              <a:t>s’</a:t>
            </a:r>
            <a:r>
              <a:rPr lang="fr-FR" dirty="0" err="1" smtClean="0"/>
              <a:t>inscrires</a:t>
            </a:r>
            <a:r>
              <a:rPr lang="fr-FR" dirty="0" smtClean="0"/>
              <a:t> </a:t>
            </a:r>
            <a:r>
              <a:rPr lang="fr-FR" dirty="0"/>
              <a:t>sur l’intranet comme </a:t>
            </a:r>
            <a:r>
              <a:rPr lang="fr-FR" dirty="0" smtClean="0"/>
              <a:t>actuellement pour participer à la sortie.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4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8994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Former</a:t>
            </a:r>
            <a:endParaRPr lang="fr-FR" dirty="0">
              <a:solidFill>
                <a:schemeClr val="accent5"/>
              </a:solidFill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168883"/>
              </p:ext>
            </p:extLst>
          </p:nvPr>
        </p:nvGraphicFramePr>
        <p:xfrm>
          <a:off x="838200" y="1303506"/>
          <a:ext cx="10515600" cy="487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1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369" y="512390"/>
            <a:ext cx="10861431" cy="570753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7030A0"/>
                </a:solidFill>
              </a:rPr>
              <a:t>Treuilleur</a:t>
            </a:r>
          </a:p>
          <a:p>
            <a:pPr marL="0" indent="0">
              <a:buNone/>
            </a:pPr>
            <a:r>
              <a:rPr lang="fr-FR" dirty="0" smtClean="0"/>
              <a:t>Renforcement </a:t>
            </a:r>
            <a:r>
              <a:rPr lang="fr-FR" dirty="0"/>
              <a:t>du nombre de treuilleur et de moniteur treuil. </a:t>
            </a:r>
          </a:p>
          <a:p>
            <a:pPr marL="0" indent="0">
              <a:buNone/>
            </a:pPr>
            <a:r>
              <a:rPr lang="fr-FR" dirty="0" smtClean="0"/>
              <a:t>Pour </a:t>
            </a:r>
            <a:r>
              <a:rPr lang="fr-FR" dirty="0"/>
              <a:t>cela nous </a:t>
            </a:r>
            <a:r>
              <a:rPr lang="fr-FR" dirty="0" smtClean="0"/>
              <a:t>avons besoin :</a:t>
            </a:r>
            <a:endParaRPr lang="fr-FR" dirty="0"/>
          </a:p>
          <a:p>
            <a:pPr lvl="1">
              <a:buFont typeface="Wingdings" charset="2"/>
              <a:buChar char="Ø"/>
            </a:pPr>
            <a:r>
              <a:rPr lang="fr-FR" sz="2800" dirty="0" smtClean="0"/>
              <a:t>D’élèves treuilleur pour </a:t>
            </a:r>
            <a:r>
              <a:rPr lang="fr-FR" sz="2800" dirty="0"/>
              <a:t>pérenniser l’activité treuil.</a:t>
            </a:r>
          </a:p>
          <a:p>
            <a:pPr lvl="1">
              <a:buFont typeface="Wingdings" charset="2"/>
              <a:buChar char="Ø"/>
            </a:pPr>
            <a:r>
              <a:rPr lang="fr-FR" sz="2800" dirty="0"/>
              <a:t>Mais également d’un nouveau Moniteur treuil</a:t>
            </a:r>
            <a:r>
              <a:rPr lang="fr-FR" sz="2800" dirty="0" smtClean="0"/>
              <a:t>.</a:t>
            </a:r>
          </a:p>
          <a:p>
            <a:pPr marL="457200" lvl="1" indent="0">
              <a:buNone/>
            </a:pPr>
            <a:endParaRPr lang="fr-FR" sz="2800" dirty="0"/>
          </a:p>
          <a:p>
            <a:pPr marL="514350" indent="-514350">
              <a:buFont typeface="+mj-lt"/>
              <a:buAutoNum type="arabicPeriod" startAt="2"/>
            </a:pPr>
            <a:r>
              <a:rPr lang="fr-FR" dirty="0" err="1" smtClean="0">
                <a:solidFill>
                  <a:srgbClr val="7030A0"/>
                </a:solidFill>
              </a:rPr>
              <a:t>Handicare</a:t>
            </a:r>
            <a:r>
              <a:rPr lang="fr-FR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fr-FR" dirty="0" smtClean="0"/>
              <a:t>Le partage du vol libre s’adresse à tous, hommes</a:t>
            </a:r>
            <a:r>
              <a:rPr lang="fr-FR" dirty="0"/>
              <a:t>, </a:t>
            </a:r>
            <a:r>
              <a:rPr lang="fr-FR" dirty="0" smtClean="0"/>
              <a:t>femmes</a:t>
            </a:r>
            <a:r>
              <a:rPr lang="fr-FR" dirty="0"/>
              <a:t>, </a:t>
            </a:r>
            <a:r>
              <a:rPr lang="fr-FR" dirty="0" smtClean="0"/>
              <a:t>jeunes</a:t>
            </a:r>
            <a:r>
              <a:rPr lang="fr-FR" dirty="0"/>
              <a:t>, </a:t>
            </a:r>
            <a:r>
              <a:rPr lang="fr-FR" dirty="0" smtClean="0"/>
              <a:t>seniors, mais également à un public spécifique.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Nous souhaitons orienter les biplaces à </a:t>
            </a:r>
            <a:r>
              <a:rPr lang="fr-FR" dirty="0" smtClean="0"/>
              <a:t>toute </a:t>
            </a:r>
            <a:r>
              <a:rPr lang="fr-FR" dirty="0" smtClean="0"/>
              <a:t>ces personnes.</a:t>
            </a:r>
          </a:p>
          <a:p>
            <a:pPr marL="0" indent="0">
              <a:buNone/>
            </a:pPr>
            <a:r>
              <a:rPr lang="fr-FR" dirty="0" smtClean="0"/>
              <a:t>Pour cela nous avons besoin :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fr-FR" sz="2800" dirty="0" smtClean="0"/>
              <a:t>De </a:t>
            </a:r>
            <a:r>
              <a:rPr lang="fr-FR" sz="2800" dirty="0"/>
              <a:t>personnes </a:t>
            </a:r>
            <a:r>
              <a:rPr lang="fr-FR" sz="2800" dirty="0" smtClean="0"/>
              <a:t>volontaires pour la formation </a:t>
            </a:r>
            <a:r>
              <a:rPr lang="fr-FR" sz="2800" dirty="0" err="1" smtClean="0"/>
              <a:t>handicare</a:t>
            </a:r>
            <a:r>
              <a:rPr lang="fr-FR" sz="2800" dirty="0" smtClean="0"/>
              <a:t>.</a:t>
            </a: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fr-FR" sz="2800" dirty="0" smtClean="0"/>
              <a:t>D’être formé à </a:t>
            </a:r>
            <a:r>
              <a:rPr lang="fr-FR" sz="2800" dirty="0"/>
              <a:t>la </a:t>
            </a:r>
            <a:r>
              <a:rPr lang="fr-FR" sz="2800" dirty="0" err="1"/>
              <a:t>Qbi</a:t>
            </a:r>
            <a:r>
              <a:rPr lang="fr-FR" sz="2800" dirty="0"/>
              <a:t> </a:t>
            </a:r>
            <a:r>
              <a:rPr lang="fr-FR" sz="2800" dirty="0" err="1" smtClean="0"/>
              <a:t>Handicare</a:t>
            </a:r>
            <a:r>
              <a:rPr lang="fr-FR" sz="280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DE6B7-9AEC-B64F-A6B8-EF0C07D88C6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0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1487</Words>
  <Application>Microsoft Macintosh PowerPoint</Application>
  <PresentationFormat>Grand écran</PresentationFormat>
  <Paragraphs>1208</Paragraphs>
  <Slides>20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Calibri</vt:lpstr>
      <vt:lpstr>Calibri Light</vt:lpstr>
      <vt:lpstr>Helv</vt:lpstr>
      <vt:lpstr>Helvetica Light</vt:lpstr>
      <vt:lpstr>Times New Roman</vt:lpstr>
      <vt:lpstr>Wingdings</vt:lpstr>
      <vt:lpstr>Arial</vt:lpstr>
      <vt:lpstr>Thème Office</vt:lpstr>
      <vt:lpstr>Assemblée générale Picardie Vol Libre</vt:lpstr>
      <vt:lpstr>Sommaire</vt:lpstr>
      <vt:lpstr>Ligne de conduite du club</vt:lpstr>
      <vt:lpstr>Fédérer</vt:lpstr>
      <vt:lpstr>Cotisations club</vt:lpstr>
      <vt:lpstr>Activité treuil</vt:lpstr>
      <vt:lpstr>Activité site</vt:lpstr>
      <vt:lpstr>Former</vt:lpstr>
      <vt:lpstr>Présentation PowerPoint</vt:lpstr>
      <vt:lpstr>Présentation PowerPoint</vt:lpstr>
      <vt:lpstr>Développer</vt:lpstr>
      <vt:lpstr>Communiquer</vt:lpstr>
      <vt:lpstr>Partager</vt:lpstr>
      <vt:lpstr>Promouvoir</vt:lpstr>
      <vt:lpstr>Avez-vous des questions sur la première partie</vt:lpstr>
      <vt:lpstr>Plan d’olympiade 2017/2020</vt:lpstr>
      <vt:lpstr>Budget prévisionnel 2017</vt:lpstr>
      <vt:lpstr>Planning 2017</vt:lpstr>
      <vt:lpstr>Séjour 2017</vt:lpstr>
      <vt:lpstr>Merci pour votre écoute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Picardie Vol Libre</dc:title>
  <dc:creator>xavier stirnagel</dc:creator>
  <cp:lastModifiedBy>xavier stirnagel</cp:lastModifiedBy>
  <cp:revision>47</cp:revision>
  <dcterms:created xsi:type="dcterms:W3CDTF">2016-10-31T19:52:06Z</dcterms:created>
  <dcterms:modified xsi:type="dcterms:W3CDTF">2016-11-09T21:52:44Z</dcterms:modified>
</cp:coreProperties>
</file>